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60" r:id="rId5"/>
    <p:sldId id="262" r:id="rId6"/>
    <p:sldId id="274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77" r:id="rId16"/>
    <p:sldId id="278" r:id="rId17"/>
    <p:sldId id="27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3D9327-A99C-4B51-8214-B135AB988EBD}" type="datetimeFigureOut">
              <a:rPr lang="ru-RU" smtClean="0"/>
              <a:pPr/>
              <a:t>19.05.2012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9D8C94-9A70-474C-BA8B-12066B1805A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задач по теме</a:t>
            </a:r>
            <a:br>
              <a:rPr lang="ru-RU" dirty="0" smtClean="0"/>
            </a:br>
            <a:r>
              <a:rPr lang="ru-RU" dirty="0" smtClean="0"/>
              <a:t>«Призма. Площадь поверхности призмы»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10 класс</a:t>
            </a:r>
          </a:p>
          <a:p>
            <a:r>
              <a:rPr lang="ru-RU" sz="2400" dirty="0" smtClean="0"/>
              <a:t>«Берновская СОШ»</a:t>
            </a:r>
          </a:p>
          <a:p>
            <a:r>
              <a:rPr lang="ru-RU" sz="2400" dirty="0" smtClean="0"/>
              <a:t>Учитель Земцова М.В.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71490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«Геометрия является самым могущественным средством для измерения наших умственных способностей и дает нам возможность правильно мыслить и рассуждать.»</a:t>
            </a:r>
          </a:p>
          <a:p>
            <a:pPr>
              <a:buNone/>
            </a:pPr>
            <a:r>
              <a:rPr lang="ru-RU" dirty="0" smtClean="0"/>
              <a:t>                                         Галилео Галилей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Геометрическая зарядка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Ребро куба равно 4 см.</a:t>
            </a:r>
          </a:p>
          <a:p>
            <a:pPr>
              <a:buNone/>
            </a:pPr>
            <a:r>
              <a:rPr lang="ru-RU" dirty="0" smtClean="0"/>
              <a:t>Найти его площадь поверхности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Найти площадь боковой </a:t>
            </a:r>
            <a:r>
              <a:rPr lang="ru-RU" dirty="0" err="1" smtClean="0"/>
              <a:t>поверхно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сти</a:t>
            </a:r>
            <a:r>
              <a:rPr lang="ru-RU" dirty="0" smtClean="0"/>
              <a:t> правильной шестиугольной </a:t>
            </a:r>
          </a:p>
          <a:p>
            <a:pPr>
              <a:buNone/>
            </a:pPr>
            <a:r>
              <a:rPr lang="ru-RU" dirty="0" smtClean="0"/>
              <a:t>призмы, сторона основания </a:t>
            </a:r>
          </a:p>
          <a:p>
            <a:pPr>
              <a:buNone/>
            </a:pPr>
            <a:r>
              <a:rPr lang="ru-RU" dirty="0" smtClean="0"/>
              <a:t>которой  равна 5 см, а высота 10см. 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6786578" y="3714752"/>
            <a:ext cx="1531374" cy="2253903"/>
            <a:chOff x="1280160" y="2166425"/>
            <a:chExt cx="2102878" cy="2968283"/>
          </a:xfrm>
        </p:grpSpPr>
        <p:sp>
          <p:nvSpPr>
            <p:cNvPr id="14" name="Полилиния 13"/>
            <p:cNvSpPr/>
            <p:nvPr/>
          </p:nvSpPr>
          <p:spPr>
            <a:xfrm>
              <a:off x="1280160" y="2180492"/>
              <a:ext cx="2025748" cy="900333"/>
            </a:xfrm>
            <a:custGeom>
              <a:avLst/>
              <a:gdLst>
                <a:gd name="connsiteX0" fmla="*/ 28135 w 2025748"/>
                <a:gd name="connsiteY0" fmla="*/ 351693 h 900333"/>
                <a:gd name="connsiteX1" fmla="*/ 407963 w 2025748"/>
                <a:gd name="connsiteY1" fmla="*/ 0 h 900333"/>
                <a:gd name="connsiteX2" fmla="*/ 1252025 w 2025748"/>
                <a:gd name="connsiteY2" fmla="*/ 0 h 900333"/>
                <a:gd name="connsiteX3" fmla="*/ 2025748 w 2025748"/>
                <a:gd name="connsiteY3" fmla="*/ 520505 h 900333"/>
                <a:gd name="connsiteX4" fmla="*/ 1561514 w 2025748"/>
                <a:gd name="connsiteY4" fmla="*/ 900333 h 900333"/>
                <a:gd name="connsiteX5" fmla="*/ 618978 w 2025748"/>
                <a:gd name="connsiteY5" fmla="*/ 900333 h 900333"/>
                <a:gd name="connsiteX6" fmla="*/ 0 w 2025748"/>
                <a:gd name="connsiteY6" fmla="*/ 393896 h 90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5748" h="900333">
                  <a:moveTo>
                    <a:pt x="28135" y="351693"/>
                  </a:moveTo>
                  <a:lnTo>
                    <a:pt x="407963" y="0"/>
                  </a:lnTo>
                  <a:lnTo>
                    <a:pt x="1252025" y="0"/>
                  </a:lnTo>
                  <a:lnTo>
                    <a:pt x="2025748" y="520505"/>
                  </a:lnTo>
                  <a:lnTo>
                    <a:pt x="1561514" y="900333"/>
                  </a:lnTo>
                  <a:lnTo>
                    <a:pt x="618978" y="900333"/>
                  </a:lnTo>
                  <a:lnTo>
                    <a:pt x="0" y="393896"/>
                  </a:ln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1357290" y="4214818"/>
              <a:ext cx="2025748" cy="900333"/>
            </a:xfrm>
            <a:custGeom>
              <a:avLst/>
              <a:gdLst>
                <a:gd name="connsiteX0" fmla="*/ 28135 w 2025748"/>
                <a:gd name="connsiteY0" fmla="*/ 351693 h 900333"/>
                <a:gd name="connsiteX1" fmla="*/ 407963 w 2025748"/>
                <a:gd name="connsiteY1" fmla="*/ 0 h 900333"/>
                <a:gd name="connsiteX2" fmla="*/ 1252025 w 2025748"/>
                <a:gd name="connsiteY2" fmla="*/ 0 h 900333"/>
                <a:gd name="connsiteX3" fmla="*/ 2025748 w 2025748"/>
                <a:gd name="connsiteY3" fmla="*/ 520505 h 900333"/>
                <a:gd name="connsiteX4" fmla="*/ 1561514 w 2025748"/>
                <a:gd name="connsiteY4" fmla="*/ 900333 h 900333"/>
                <a:gd name="connsiteX5" fmla="*/ 618978 w 2025748"/>
                <a:gd name="connsiteY5" fmla="*/ 900333 h 900333"/>
                <a:gd name="connsiteX6" fmla="*/ 0 w 2025748"/>
                <a:gd name="connsiteY6" fmla="*/ 393896 h 90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5748" h="900333">
                  <a:moveTo>
                    <a:pt x="28135" y="351693"/>
                  </a:moveTo>
                  <a:lnTo>
                    <a:pt x="407963" y="0"/>
                  </a:lnTo>
                  <a:lnTo>
                    <a:pt x="1252025" y="0"/>
                  </a:lnTo>
                  <a:lnTo>
                    <a:pt x="2025748" y="520505"/>
                  </a:lnTo>
                  <a:lnTo>
                    <a:pt x="1561514" y="900333"/>
                  </a:lnTo>
                  <a:lnTo>
                    <a:pt x="618978" y="900333"/>
                  </a:lnTo>
                  <a:lnTo>
                    <a:pt x="0" y="393896"/>
                  </a:lnTo>
                </a:path>
              </a:pathLst>
            </a:cu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294228" y="2546252"/>
              <a:ext cx="689317" cy="2574388"/>
            </a:xfrm>
            <a:custGeom>
              <a:avLst/>
              <a:gdLst>
                <a:gd name="connsiteX0" fmla="*/ 0 w 689317"/>
                <a:gd name="connsiteY0" fmla="*/ 0 h 2574388"/>
                <a:gd name="connsiteX1" fmla="*/ 42203 w 689317"/>
                <a:gd name="connsiteY1" fmla="*/ 2053883 h 2574388"/>
                <a:gd name="connsiteX2" fmla="*/ 689317 w 689317"/>
                <a:gd name="connsiteY2" fmla="*/ 2574388 h 2574388"/>
                <a:gd name="connsiteX3" fmla="*/ 604910 w 689317"/>
                <a:gd name="connsiteY3" fmla="*/ 520505 h 257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9317" h="2574388">
                  <a:moveTo>
                    <a:pt x="0" y="0"/>
                  </a:moveTo>
                  <a:lnTo>
                    <a:pt x="42203" y="2053883"/>
                  </a:lnTo>
                  <a:lnTo>
                    <a:pt x="689317" y="2574388"/>
                  </a:lnTo>
                  <a:lnTo>
                    <a:pt x="604910" y="520505"/>
                  </a:ln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969477" y="2715065"/>
              <a:ext cx="1392701" cy="2419643"/>
            </a:xfrm>
            <a:custGeom>
              <a:avLst/>
              <a:gdLst>
                <a:gd name="connsiteX0" fmla="*/ 0 w 1392701"/>
                <a:gd name="connsiteY0" fmla="*/ 2405575 h 2419643"/>
                <a:gd name="connsiteX1" fmla="*/ 928468 w 1392701"/>
                <a:gd name="connsiteY1" fmla="*/ 2419643 h 2419643"/>
                <a:gd name="connsiteX2" fmla="*/ 1392701 w 1392701"/>
                <a:gd name="connsiteY2" fmla="*/ 2025747 h 2419643"/>
                <a:gd name="connsiteX3" fmla="*/ 1336431 w 1392701"/>
                <a:gd name="connsiteY3" fmla="*/ 0 h 241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2701" h="2419643">
                  <a:moveTo>
                    <a:pt x="0" y="2405575"/>
                  </a:moveTo>
                  <a:lnTo>
                    <a:pt x="928468" y="2419643"/>
                  </a:lnTo>
                  <a:lnTo>
                    <a:pt x="1392701" y="2025747"/>
                  </a:lnTo>
                  <a:lnTo>
                    <a:pt x="1336431" y="0"/>
                  </a:ln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2855742" y="3066757"/>
              <a:ext cx="56270" cy="2053883"/>
            </a:xfrm>
            <a:custGeom>
              <a:avLst/>
              <a:gdLst>
                <a:gd name="connsiteX0" fmla="*/ 0 w 56270"/>
                <a:gd name="connsiteY0" fmla="*/ 0 h 2053883"/>
                <a:gd name="connsiteX1" fmla="*/ 56270 w 56270"/>
                <a:gd name="connsiteY1" fmla="*/ 2053883 h 2053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270" h="2053883">
                  <a:moveTo>
                    <a:pt x="0" y="0"/>
                  </a:moveTo>
                  <a:lnTo>
                    <a:pt x="56270" y="2053883"/>
                  </a:ln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1674055" y="2180492"/>
              <a:ext cx="98474" cy="2039816"/>
            </a:xfrm>
            <a:custGeom>
              <a:avLst/>
              <a:gdLst>
                <a:gd name="connsiteX0" fmla="*/ 0 w 98474"/>
                <a:gd name="connsiteY0" fmla="*/ 0 h 2039816"/>
                <a:gd name="connsiteX1" fmla="*/ 98474 w 98474"/>
                <a:gd name="connsiteY1" fmla="*/ 2039816 h 2039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474" h="2039816">
                  <a:moveTo>
                    <a:pt x="0" y="0"/>
                  </a:moveTo>
                  <a:lnTo>
                    <a:pt x="98474" y="2039816"/>
                  </a:lnTo>
                </a:path>
              </a:pathLst>
            </a:cu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532185" y="2166425"/>
              <a:ext cx="84406" cy="2067950"/>
            </a:xfrm>
            <a:custGeom>
              <a:avLst/>
              <a:gdLst>
                <a:gd name="connsiteX0" fmla="*/ 0 w 84406"/>
                <a:gd name="connsiteY0" fmla="*/ 0 h 2067950"/>
                <a:gd name="connsiteX1" fmla="*/ 84406 w 84406"/>
                <a:gd name="connsiteY1" fmla="*/ 2067950 h 206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406" h="2067950">
                  <a:moveTo>
                    <a:pt x="0" y="0"/>
                  </a:moveTo>
                  <a:lnTo>
                    <a:pt x="84406" y="2067950"/>
                  </a:lnTo>
                </a:path>
              </a:pathLst>
            </a:cu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072330" y="2000240"/>
            <a:ext cx="1285884" cy="1357322"/>
            <a:chOff x="7143768" y="2000240"/>
            <a:chExt cx="1285884" cy="1357322"/>
          </a:xfrm>
        </p:grpSpPr>
        <p:sp>
          <p:nvSpPr>
            <p:cNvPr id="7" name="Куб 6"/>
            <p:cNvSpPr/>
            <p:nvPr/>
          </p:nvSpPr>
          <p:spPr>
            <a:xfrm>
              <a:off x="7143768" y="2000240"/>
              <a:ext cx="1285884" cy="1357322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7146388" y="2000240"/>
              <a:ext cx="1280160" cy="1333803"/>
              <a:chOff x="7146388" y="2000240"/>
              <a:chExt cx="1280160" cy="1333803"/>
            </a:xfrm>
          </p:grpSpPr>
          <p:sp>
            <p:nvSpPr>
              <p:cNvPr id="21" name="Полилиния 20"/>
              <p:cNvSpPr/>
              <p:nvPr/>
            </p:nvSpPr>
            <p:spPr>
              <a:xfrm>
                <a:off x="7146388" y="2996418"/>
                <a:ext cx="1280160" cy="337625"/>
              </a:xfrm>
              <a:custGeom>
                <a:avLst/>
                <a:gdLst>
                  <a:gd name="connsiteX0" fmla="*/ 0 w 1280160"/>
                  <a:gd name="connsiteY0" fmla="*/ 337625 h 337625"/>
                  <a:gd name="connsiteX1" fmla="*/ 393895 w 1280160"/>
                  <a:gd name="connsiteY1" fmla="*/ 0 h 337625"/>
                  <a:gd name="connsiteX2" fmla="*/ 1280160 w 1280160"/>
                  <a:gd name="connsiteY2" fmla="*/ 28136 h 33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80160" h="337625">
                    <a:moveTo>
                      <a:pt x="0" y="337625"/>
                    </a:moveTo>
                    <a:lnTo>
                      <a:pt x="393895" y="0"/>
                    </a:lnTo>
                    <a:lnTo>
                      <a:pt x="1280160" y="28136"/>
                    </a:lnTo>
                  </a:path>
                </a:pathLst>
              </a:custGeom>
              <a:ln w="28575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3" name="Прямая соединительная линия 22"/>
              <p:cNvCxnSpPr>
                <a:endCxn id="21" idx="1"/>
              </p:cNvCxnSpPr>
              <p:nvPr/>
            </p:nvCxnSpPr>
            <p:spPr>
              <a:xfrm rot="16200000" flipH="1">
                <a:off x="7022531" y="2478666"/>
                <a:ext cx="996178" cy="39325"/>
              </a:xfrm>
              <a:prstGeom prst="line">
                <a:avLst/>
              </a:prstGeom>
              <a:ln w="28575"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Проверяем и оцениваем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Площади фигур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6.12—8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6.13—10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6.14—12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6.15—6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9058" y="1714489"/>
            <a:ext cx="4757742" cy="453391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Площади поверхности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Куба—96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Правильной шестиугольной призмы-300 см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Проверяем изученное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8358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призмы, ее элементы. Виды призм</a:t>
            </a:r>
          </a:p>
          <a:p>
            <a:pPr marL="578358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Площадь боковой поверхности призмы.</a:t>
            </a:r>
          </a:p>
          <a:p>
            <a:pPr marL="578358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Задачи № 229 (а)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Призма (план ответа)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Определение призмы.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Элементы призмы.( Основание, боковые грани, боковые рёбра)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Высота призмы.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Прямая призма.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Правильная призма.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52400" y="3962400"/>
            <a:ext cx="6096000" cy="1905000"/>
            <a:chOff x="96" y="2400"/>
            <a:chExt cx="3840" cy="1200"/>
          </a:xfrm>
        </p:grpSpPr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96" y="2400"/>
              <a:ext cx="3840" cy="1200"/>
              <a:chOff x="336" y="2024"/>
              <a:chExt cx="4280" cy="1152"/>
            </a:xfrm>
          </p:grpSpPr>
          <p:sp>
            <p:nvSpPr>
              <p:cNvPr id="650267" name="Freeform 27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/>
                <a:ahLst/>
                <a:cxnLst>
                  <a:cxn ang="0">
                    <a:pos x="0" y="1088"/>
                  </a:cxn>
                  <a:cxn ang="0">
                    <a:pos x="904" y="80"/>
                  </a:cxn>
                  <a:cxn ang="0">
                    <a:pos x="4280" y="0"/>
                  </a:cxn>
                  <a:cxn ang="0">
                    <a:pos x="3432" y="1088"/>
                  </a:cxn>
                  <a:cxn ang="0">
                    <a:pos x="6" y="1091"/>
                  </a:cxn>
                  <a:cxn ang="0">
                    <a:pos x="6" y="1123"/>
                  </a:cxn>
                  <a:cxn ang="0">
                    <a:pos x="3448" y="1120"/>
                  </a:cxn>
                  <a:cxn ang="0">
                    <a:pos x="3448" y="1136"/>
                  </a:cxn>
                  <a:cxn ang="0">
                    <a:pos x="3464" y="1104"/>
                  </a:cxn>
                  <a:cxn ang="0">
                    <a:pos x="3448" y="1104"/>
                  </a:cxn>
                  <a:cxn ang="0">
                    <a:pos x="4264" y="48"/>
                  </a:cxn>
                  <a:cxn ang="0">
                    <a:pos x="4264" y="48"/>
                  </a:cxn>
                  <a:cxn ang="0">
                    <a:pos x="3448" y="1088"/>
                  </a:cxn>
                  <a:cxn ang="0">
                    <a:pos x="6" y="1091"/>
                  </a:cxn>
                </a:cxnLst>
                <a:rect l="0" t="0" r="r" b="b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0268" name="Freeform 28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/>
                <a:ahLst/>
                <a:cxnLst>
                  <a:cxn ang="0">
                    <a:pos x="848" y="0"/>
                  </a:cxn>
                  <a:cxn ang="0">
                    <a:pos x="848" y="64"/>
                  </a:cxn>
                  <a:cxn ang="0">
                    <a:pos x="12" y="1138"/>
                  </a:cxn>
                  <a:cxn ang="0">
                    <a:pos x="0" y="1090"/>
                  </a:cxn>
                  <a:cxn ang="0">
                    <a:pos x="848" y="0"/>
                  </a:cxn>
                </a:cxnLst>
                <a:rect l="0" t="0" r="r" b="b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0269" name="Freeform 29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3432" y="5"/>
                  </a:cxn>
                  <a:cxn ang="0">
                    <a:pos x="3444" y="53"/>
                  </a:cxn>
                  <a:cxn ang="0">
                    <a:pos x="0" y="59"/>
                  </a:cxn>
                  <a:cxn ang="0">
                    <a:pos x="6" y="22"/>
                  </a:cxn>
                </a:cxnLst>
                <a:rect l="0" t="0" r="r" b="b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650271" name="Object 31"/>
            <p:cNvGraphicFramePr>
              <a:graphicFrameLocks noChangeAspect="1"/>
            </p:cNvGraphicFramePr>
            <p:nvPr/>
          </p:nvGraphicFramePr>
          <p:xfrm>
            <a:off x="3408" y="2448"/>
            <a:ext cx="264" cy="352"/>
          </p:xfrm>
          <a:graphic>
            <a:graphicData uri="http://schemas.openxmlformats.org/presentationml/2006/ole">
              <p:oleObj spid="_x0000_s1028" name="Формула" r:id="rId3" imgW="152280" imgH="203040" progId="Equation.3">
                <p:embed/>
              </p:oleObj>
            </a:graphicData>
          </a:graphic>
        </p:graphicFrame>
      </p:grpSp>
      <p:sp>
        <p:nvSpPr>
          <p:cNvPr id="650246" name="Freeform 6"/>
          <p:cNvSpPr>
            <a:spLocks/>
          </p:cNvSpPr>
          <p:nvPr/>
        </p:nvSpPr>
        <p:spPr bwMode="auto">
          <a:xfrm>
            <a:off x="1447800" y="4114800"/>
            <a:ext cx="2819400" cy="1447800"/>
          </a:xfrm>
          <a:custGeom>
            <a:avLst/>
            <a:gdLst/>
            <a:ahLst/>
            <a:cxnLst>
              <a:cxn ang="0">
                <a:pos x="0" y="524"/>
              </a:cxn>
              <a:cxn ang="0">
                <a:pos x="480" y="48"/>
              </a:cxn>
              <a:cxn ang="0">
                <a:pos x="1392" y="0"/>
              </a:cxn>
              <a:cxn ang="0">
                <a:pos x="1776" y="528"/>
              </a:cxn>
              <a:cxn ang="0">
                <a:pos x="960" y="912"/>
              </a:cxn>
              <a:cxn ang="0">
                <a:pos x="0" y="528"/>
              </a:cxn>
            </a:cxnLst>
            <a:rect l="0" t="0" r="r" b="b"/>
            <a:pathLst>
              <a:path w="1776" h="912">
                <a:moveTo>
                  <a:pt x="0" y="524"/>
                </a:moveTo>
                <a:lnTo>
                  <a:pt x="480" y="48"/>
                </a:lnTo>
                <a:lnTo>
                  <a:pt x="1392" y="0"/>
                </a:lnTo>
                <a:lnTo>
                  <a:pt x="1776" y="528"/>
                </a:lnTo>
                <a:lnTo>
                  <a:pt x="960" y="912"/>
                </a:lnTo>
                <a:lnTo>
                  <a:pt x="0" y="528"/>
                </a:lnTo>
              </a:path>
            </a:pathLst>
          </a:custGeom>
          <a:solidFill>
            <a:srgbClr val="33CC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44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Призма</a:t>
            </a:r>
            <a:endParaRPr lang="ru-RU" sz="2400"/>
          </a:p>
        </p:txBody>
      </p:sp>
      <p:sp>
        <p:nvSpPr>
          <p:cNvPr id="650247" name="Line 7"/>
          <p:cNvSpPr>
            <a:spLocks noChangeShapeType="1"/>
          </p:cNvSpPr>
          <p:nvPr/>
        </p:nvSpPr>
        <p:spPr bwMode="auto">
          <a:xfrm flipH="1">
            <a:off x="1447800" y="2209800"/>
            <a:ext cx="3048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49" name="Line 9"/>
          <p:cNvSpPr>
            <a:spLocks noChangeShapeType="1"/>
          </p:cNvSpPr>
          <p:nvPr/>
        </p:nvSpPr>
        <p:spPr bwMode="auto">
          <a:xfrm flipH="1">
            <a:off x="4267200" y="2209800"/>
            <a:ext cx="3048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50" name="Line 10"/>
          <p:cNvSpPr>
            <a:spLocks noChangeShapeType="1"/>
          </p:cNvSpPr>
          <p:nvPr/>
        </p:nvSpPr>
        <p:spPr bwMode="auto">
          <a:xfrm flipH="1">
            <a:off x="3657600" y="1371600"/>
            <a:ext cx="304800" cy="274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51" name="Line 11"/>
          <p:cNvSpPr>
            <a:spLocks noChangeShapeType="1"/>
          </p:cNvSpPr>
          <p:nvPr/>
        </p:nvSpPr>
        <p:spPr bwMode="auto">
          <a:xfrm flipH="1">
            <a:off x="2209800" y="1447800"/>
            <a:ext cx="304800" cy="274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53" name="Freeform 13"/>
          <p:cNvSpPr>
            <a:spLocks/>
          </p:cNvSpPr>
          <p:nvPr/>
        </p:nvSpPr>
        <p:spPr bwMode="auto">
          <a:xfrm>
            <a:off x="1447800" y="4114800"/>
            <a:ext cx="2819400" cy="838200"/>
          </a:xfrm>
          <a:custGeom>
            <a:avLst/>
            <a:gdLst/>
            <a:ahLst/>
            <a:cxnLst>
              <a:cxn ang="0">
                <a:pos x="0" y="528"/>
              </a:cxn>
              <a:cxn ang="0">
                <a:pos x="480" y="48"/>
              </a:cxn>
              <a:cxn ang="0">
                <a:pos x="1392" y="0"/>
              </a:cxn>
              <a:cxn ang="0">
                <a:pos x="1776" y="528"/>
              </a:cxn>
            </a:cxnLst>
            <a:rect l="0" t="0" r="r" b="b"/>
            <a:pathLst>
              <a:path w="1776" h="528">
                <a:moveTo>
                  <a:pt x="0" y="528"/>
                </a:moveTo>
                <a:lnTo>
                  <a:pt x="480" y="48"/>
                </a:lnTo>
                <a:lnTo>
                  <a:pt x="1392" y="0"/>
                </a:lnTo>
                <a:lnTo>
                  <a:pt x="1776" y="528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72" name="Line 32"/>
          <p:cNvSpPr>
            <a:spLocks noChangeShapeType="1"/>
          </p:cNvSpPr>
          <p:nvPr/>
        </p:nvSpPr>
        <p:spPr bwMode="auto">
          <a:xfrm flipH="1">
            <a:off x="4495800" y="22098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73" name="Line 33"/>
          <p:cNvSpPr>
            <a:spLocks noChangeShapeType="1"/>
          </p:cNvSpPr>
          <p:nvPr/>
        </p:nvSpPr>
        <p:spPr bwMode="auto">
          <a:xfrm flipH="1">
            <a:off x="1676400" y="22098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74" name="Freeform 34"/>
          <p:cNvSpPr>
            <a:spLocks/>
          </p:cNvSpPr>
          <p:nvPr/>
        </p:nvSpPr>
        <p:spPr bwMode="auto">
          <a:xfrm>
            <a:off x="1447800" y="2209800"/>
            <a:ext cx="3124200" cy="33528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960" y="2112"/>
              </a:cxn>
              <a:cxn ang="0">
                <a:pos x="1776" y="1728"/>
              </a:cxn>
              <a:cxn ang="0">
                <a:pos x="1968" y="0"/>
              </a:cxn>
              <a:cxn ang="0">
                <a:pos x="1152" y="384"/>
              </a:cxn>
              <a:cxn ang="0">
                <a:pos x="192" y="0"/>
              </a:cxn>
              <a:cxn ang="0">
                <a:pos x="0" y="1728"/>
              </a:cxn>
            </a:cxnLst>
            <a:rect l="0" t="0" r="r" b="b"/>
            <a:pathLst>
              <a:path w="1968" h="2112">
                <a:moveTo>
                  <a:pt x="0" y="1728"/>
                </a:moveTo>
                <a:lnTo>
                  <a:pt x="960" y="2112"/>
                </a:lnTo>
                <a:lnTo>
                  <a:pt x="1776" y="1728"/>
                </a:lnTo>
                <a:lnTo>
                  <a:pt x="1968" y="0"/>
                </a:lnTo>
                <a:lnTo>
                  <a:pt x="1152" y="384"/>
                </a:lnTo>
                <a:lnTo>
                  <a:pt x="192" y="0"/>
                </a:lnTo>
                <a:lnTo>
                  <a:pt x="0" y="1728"/>
                </a:lnTo>
                <a:close/>
              </a:path>
            </a:pathLst>
          </a:custGeom>
          <a:solidFill>
            <a:srgbClr val="33CCFF">
              <a:alpha val="60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48" name="Line 8"/>
          <p:cNvSpPr>
            <a:spLocks noChangeShapeType="1"/>
          </p:cNvSpPr>
          <p:nvPr/>
        </p:nvSpPr>
        <p:spPr bwMode="auto">
          <a:xfrm flipH="1">
            <a:off x="2971800" y="2819400"/>
            <a:ext cx="304800" cy="2743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52" name="Freeform 12"/>
          <p:cNvSpPr>
            <a:spLocks/>
          </p:cNvSpPr>
          <p:nvPr/>
        </p:nvSpPr>
        <p:spPr bwMode="auto">
          <a:xfrm>
            <a:off x="1447800" y="4953000"/>
            <a:ext cx="2819400" cy="609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0" y="384"/>
              </a:cxn>
              <a:cxn ang="0">
                <a:pos x="1776" y="0"/>
              </a:cxn>
            </a:cxnLst>
            <a:rect l="0" t="0" r="r" b="b"/>
            <a:pathLst>
              <a:path w="1776" h="384">
                <a:moveTo>
                  <a:pt x="0" y="0"/>
                </a:moveTo>
                <a:lnTo>
                  <a:pt x="960" y="384"/>
                </a:lnTo>
                <a:lnTo>
                  <a:pt x="177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0245" name="Freeform 5"/>
          <p:cNvSpPr>
            <a:spLocks/>
          </p:cNvSpPr>
          <p:nvPr/>
        </p:nvSpPr>
        <p:spPr bwMode="auto">
          <a:xfrm>
            <a:off x="1752600" y="1371600"/>
            <a:ext cx="2819400" cy="1447800"/>
          </a:xfrm>
          <a:custGeom>
            <a:avLst/>
            <a:gdLst/>
            <a:ahLst/>
            <a:cxnLst>
              <a:cxn ang="0">
                <a:pos x="0" y="524"/>
              </a:cxn>
              <a:cxn ang="0">
                <a:pos x="480" y="48"/>
              </a:cxn>
              <a:cxn ang="0">
                <a:pos x="1392" y="0"/>
              </a:cxn>
              <a:cxn ang="0">
                <a:pos x="1776" y="528"/>
              </a:cxn>
              <a:cxn ang="0">
                <a:pos x="960" y="912"/>
              </a:cxn>
              <a:cxn ang="0">
                <a:pos x="0" y="528"/>
              </a:cxn>
            </a:cxnLst>
            <a:rect l="0" t="0" r="r" b="b"/>
            <a:pathLst>
              <a:path w="1776" h="912">
                <a:moveTo>
                  <a:pt x="0" y="524"/>
                </a:moveTo>
                <a:lnTo>
                  <a:pt x="480" y="48"/>
                </a:lnTo>
                <a:lnTo>
                  <a:pt x="1392" y="0"/>
                </a:lnTo>
                <a:lnTo>
                  <a:pt x="1776" y="528"/>
                </a:lnTo>
                <a:lnTo>
                  <a:pt x="960" y="912"/>
                </a:lnTo>
                <a:lnTo>
                  <a:pt x="0" y="528"/>
                </a:lnTo>
              </a:path>
            </a:pathLst>
          </a:custGeom>
          <a:solidFill>
            <a:srgbClr val="33CCFF">
              <a:alpha val="50000"/>
            </a:srgbClr>
          </a:solidFill>
          <a:ln w="127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81000" y="1066800"/>
            <a:ext cx="5943600" cy="1905000"/>
            <a:chOff x="288" y="672"/>
            <a:chExt cx="3744" cy="1200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288" y="672"/>
              <a:ext cx="3744" cy="1200"/>
              <a:chOff x="336" y="2024"/>
              <a:chExt cx="4280" cy="1152"/>
            </a:xfrm>
          </p:grpSpPr>
          <p:sp>
            <p:nvSpPr>
              <p:cNvPr id="650256" name="Freeform 16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/>
                <a:ahLst/>
                <a:cxnLst>
                  <a:cxn ang="0">
                    <a:pos x="0" y="1088"/>
                  </a:cxn>
                  <a:cxn ang="0">
                    <a:pos x="904" y="80"/>
                  </a:cxn>
                  <a:cxn ang="0">
                    <a:pos x="4280" y="0"/>
                  </a:cxn>
                  <a:cxn ang="0">
                    <a:pos x="3432" y="1088"/>
                  </a:cxn>
                  <a:cxn ang="0">
                    <a:pos x="6" y="1091"/>
                  </a:cxn>
                  <a:cxn ang="0">
                    <a:pos x="6" y="1123"/>
                  </a:cxn>
                  <a:cxn ang="0">
                    <a:pos x="3448" y="1120"/>
                  </a:cxn>
                  <a:cxn ang="0">
                    <a:pos x="3448" y="1136"/>
                  </a:cxn>
                  <a:cxn ang="0">
                    <a:pos x="3464" y="1104"/>
                  </a:cxn>
                  <a:cxn ang="0">
                    <a:pos x="3448" y="1104"/>
                  </a:cxn>
                  <a:cxn ang="0">
                    <a:pos x="4264" y="48"/>
                  </a:cxn>
                  <a:cxn ang="0">
                    <a:pos x="4264" y="48"/>
                  </a:cxn>
                  <a:cxn ang="0">
                    <a:pos x="3448" y="1088"/>
                  </a:cxn>
                  <a:cxn ang="0">
                    <a:pos x="6" y="1091"/>
                  </a:cxn>
                </a:cxnLst>
                <a:rect l="0" t="0" r="r" b="b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solidFill>
                <a:srgbClr val="CCFFFF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0257" name="Freeform 17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/>
                <a:ahLst/>
                <a:cxnLst>
                  <a:cxn ang="0">
                    <a:pos x="848" y="0"/>
                  </a:cxn>
                  <a:cxn ang="0">
                    <a:pos x="848" y="64"/>
                  </a:cxn>
                  <a:cxn ang="0">
                    <a:pos x="12" y="1138"/>
                  </a:cxn>
                  <a:cxn ang="0">
                    <a:pos x="0" y="1090"/>
                  </a:cxn>
                  <a:cxn ang="0">
                    <a:pos x="848" y="0"/>
                  </a:cxn>
                </a:cxnLst>
                <a:rect l="0" t="0" r="r" b="b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53B9FF">
                  <a:alpha val="74001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0258" name="Freeform 18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3432" y="5"/>
                  </a:cxn>
                  <a:cxn ang="0">
                    <a:pos x="3444" y="53"/>
                  </a:cxn>
                  <a:cxn ang="0">
                    <a:pos x="0" y="59"/>
                  </a:cxn>
                  <a:cxn ang="0">
                    <a:pos x="6" y="22"/>
                  </a:cxn>
                </a:cxnLst>
                <a:rect l="0" t="0" r="r" b="b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0099FF">
                  <a:alpha val="74001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650259" name="Object 19"/>
            <p:cNvGraphicFramePr>
              <a:graphicFrameLocks noChangeAspect="1"/>
            </p:cNvGraphicFramePr>
            <p:nvPr/>
          </p:nvGraphicFramePr>
          <p:xfrm>
            <a:off x="3312" y="768"/>
            <a:ext cx="210" cy="292"/>
          </p:xfrm>
          <a:graphic>
            <a:graphicData uri="http://schemas.openxmlformats.org/presentationml/2006/ole">
              <p:oleObj spid="_x0000_s1027" name="Формула" r:id="rId4" imgW="152280" imgH="139680" progId="Equation.3">
                <p:embed/>
              </p:oleObj>
            </a:graphicData>
          </a:graphic>
        </p:graphicFrame>
      </p:grpSp>
      <p:sp>
        <p:nvSpPr>
          <p:cNvPr id="650277" name="Text Box 37"/>
          <p:cNvSpPr txBox="1">
            <a:spLocks noChangeArrowheads="1"/>
          </p:cNvSpPr>
          <p:nvPr/>
        </p:nvSpPr>
        <p:spPr bwMode="auto">
          <a:xfrm>
            <a:off x="990600" y="47244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1</a:t>
            </a:r>
            <a:endParaRPr lang="ru-RU" sz="2400"/>
          </a:p>
        </p:txBody>
      </p:sp>
      <p:sp>
        <p:nvSpPr>
          <p:cNvPr id="650278" name="Text Box 38"/>
          <p:cNvSpPr txBox="1">
            <a:spLocks noChangeArrowheads="1"/>
          </p:cNvSpPr>
          <p:nvPr/>
        </p:nvSpPr>
        <p:spPr bwMode="auto">
          <a:xfrm>
            <a:off x="2547938" y="5410200"/>
            <a:ext cx="500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ru-RU" sz="2400" baseline="-25000"/>
              <a:t>2</a:t>
            </a:r>
            <a:endParaRPr lang="ru-RU" sz="2400"/>
          </a:p>
        </p:txBody>
      </p:sp>
      <p:sp>
        <p:nvSpPr>
          <p:cNvPr id="650279" name="Text Box 39"/>
          <p:cNvSpPr txBox="1">
            <a:spLocks noChangeArrowheads="1"/>
          </p:cNvSpPr>
          <p:nvPr/>
        </p:nvSpPr>
        <p:spPr bwMode="auto">
          <a:xfrm>
            <a:off x="1752600" y="38100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en-US" sz="2400" b="1" baseline="-25000"/>
              <a:t>n</a:t>
            </a:r>
            <a:endParaRPr lang="ru-RU" sz="2400" b="1"/>
          </a:p>
        </p:txBody>
      </p:sp>
      <p:sp>
        <p:nvSpPr>
          <p:cNvPr id="650280" name="Text Box 40"/>
          <p:cNvSpPr txBox="1">
            <a:spLocks noChangeArrowheads="1"/>
          </p:cNvSpPr>
          <p:nvPr/>
        </p:nvSpPr>
        <p:spPr bwMode="auto">
          <a:xfrm>
            <a:off x="1295400" y="19050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B</a:t>
            </a:r>
            <a:r>
              <a:rPr lang="ru-RU" sz="2400" baseline="-25000"/>
              <a:t>1</a:t>
            </a:r>
            <a:endParaRPr lang="ru-RU" sz="2400"/>
          </a:p>
        </p:txBody>
      </p:sp>
      <p:sp>
        <p:nvSpPr>
          <p:cNvPr id="650281" name="Text Box 41"/>
          <p:cNvSpPr txBox="1">
            <a:spLocks noChangeArrowheads="1"/>
          </p:cNvSpPr>
          <p:nvPr/>
        </p:nvSpPr>
        <p:spPr bwMode="auto">
          <a:xfrm>
            <a:off x="3124200" y="23622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B</a:t>
            </a:r>
            <a:r>
              <a:rPr lang="ru-RU" sz="2400" baseline="-25000"/>
              <a:t>2</a:t>
            </a:r>
            <a:endParaRPr lang="ru-RU" sz="2400"/>
          </a:p>
        </p:txBody>
      </p:sp>
      <p:sp>
        <p:nvSpPr>
          <p:cNvPr id="650282" name="Text Box 42"/>
          <p:cNvSpPr txBox="1">
            <a:spLocks noChangeArrowheads="1"/>
          </p:cNvSpPr>
          <p:nvPr/>
        </p:nvSpPr>
        <p:spPr bwMode="auto">
          <a:xfrm>
            <a:off x="2057400" y="1066800"/>
            <a:ext cx="51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B</a:t>
            </a:r>
            <a:r>
              <a:rPr lang="en-US" sz="2400" b="1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50284" name="Text Box 44"/>
          <p:cNvSpPr txBox="1">
            <a:spLocks noChangeArrowheads="1"/>
          </p:cNvSpPr>
          <p:nvPr/>
        </p:nvSpPr>
        <p:spPr bwMode="auto">
          <a:xfrm>
            <a:off x="4495800" y="20574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B</a:t>
            </a:r>
            <a:r>
              <a:rPr lang="en-US" sz="2400" baseline="-25000"/>
              <a:t>3</a:t>
            </a:r>
            <a:endParaRPr lang="ru-RU" sz="2400"/>
          </a:p>
        </p:txBody>
      </p:sp>
      <p:sp>
        <p:nvSpPr>
          <p:cNvPr id="650285" name="Text Box 45"/>
          <p:cNvSpPr txBox="1">
            <a:spLocks noChangeArrowheads="1"/>
          </p:cNvSpPr>
          <p:nvPr/>
        </p:nvSpPr>
        <p:spPr bwMode="auto">
          <a:xfrm>
            <a:off x="4114800" y="4876800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</a:t>
            </a:r>
            <a:r>
              <a:rPr lang="en-US" sz="2400" baseline="-25000"/>
              <a:t>3</a:t>
            </a:r>
            <a:endParaRPr lang="ru-RU" sz="2400"/>
          </a:p>
        </p:txBody>
      </p:sp>
      <p:sp>
        <p:nvSpPr>
          <p:cNvPr id="650286" name="Text Box 46"/>
          <p:cNvSpPr txBox="1">
            <a:spLocks noChangeArrowheads="1"/>
          </p:cNvSpPr>
          <p:nvPr/>
        </p:nvSpPr>
        <p:spPr bwMode="auto">
          <a:xfrm>
            <a:off x="5000628" y="285728"/>
            <a:ext cx="4038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/>
              <a:t>Многогранник, составленный из двух равных многоугольников А</a:t>
            </a:r>
            <a:r>
              <a:rPr lang="ru-RU" sz="2000" baseline="-25000" dirty="0"/>
              <a:t>1</a:t>
            </a:r>
            <a:r>
              <a:rPr lang="ru-RU" sz="2000" dirty="0"/>
              <a:t>А</a:t>
            </a:r>
            <a:r>
              <a:rPr lang="ru-RU" sz="2000" baseline="-25000" dirty="0"/>
              <a:t>2</a:t>
            </a:r>
            <a:r>
              <a:rPr lang="ru-RU" sz="2000" dirty="0"/>
              <a:t>…А</a:t>
            </a:r>
            <a:r>
              <a:rPr lang="en-US" sz="2000" baseline="-25000" dirty="0"/>
              <a:t>n</a:t>
            </a:r>
            <a:r>
              <a:rPr lang="ru-RU" sz="2000" dirty="0"/>
              <a:t> и В</a:t>
            </a:r>
            <a:r>
              <a:rPr lang="ru-RU" sz="2000" baseline="-25000" dirty="0"/>
              <a:t>1</a:t>
            </a:r>
            <a:r>
              <a:rPr lang="ru-RU" sz="2000" dirty="0"/>
              <a:t>В</a:t>
            </a:r>
            <a:r>
              <a:rPr lang="ru-RU" sz="2000" baseline="-25000" dirty="0"/>
              <a:t>2</a:t>
            </a:r>
            <a:r>
              <a:rPr lang="ru-RU" sz="2000" dirty="0"/>
              <a:t>…В</a:t>
            </a:r>
            <a:r>
              <a:rPr lang="en-US" sz="2000" baseline="-25000" dirty="0"/>
              <a:t>n</a:t>
            </a:r>
            <a:r>
              <a:rPr lang="ru-RU" sz="2000" dirty="0"/>
              <a:t>, расположенных в параллельных плоскостях, и </a:t>
            </a:r>
            <a:r>
              <a:rPr lang="en-US" sz="20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2000" dirty="0"/>
              <a:t> </a:t>
            </a:r>
            <a:r>
              <a:rPr lang="ru-RU" sz="2000" dirty="0"/>
              <a:t>параллелограммов, называется призмой.</a:t>
            </a:r>
          </a:p>
          <a:p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ru-RU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-угольная призма.</a:t>
            </a:r>
          </a:p>
          <a:p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 dirty="0"/>
              <a:t>Многоугольники </a:t>
            </a:r>
          </a:p>
          <a:p>
            <a:r>
              <a:rPr lang="ru-RU" sz="2000" dirty="0"/>
              <a:t>А</a:t>
            </a:r>
            <a:r>
              <a:rPr lang="ru-RU" sz="2000" baseline="-25000" dirty="0"/>
              <a:t>1</a:t>
            </a:r>
            <a:r>
              <a:rPr lang="ru-RU" sz="2000" dirty="0"/>
              <a:t>А</a:t>
            </a:r>
            <a:r>
              <a:rPr lang="ru-RU" sz="2000" baseline="-25000" dirty="0"/>
              <a:t>2</a:t>
            </a:r>
            <a:r>
              <a:rPr lang="ru-RU" sz="2000" dirty="0"/>
              <a:t>…А</a:t>
            </a:r>
            <a:r>
              <a:rPr lang="en-US" sz="2000" baseline="-25000" dirty="0"/>
              <a:t>n</a:t>
            </a:r>
            <a:r>
              <a:rPr lang="ru-RU" sz="2000" dirty="0"/>
              <a:t>  и  В</a:t>
            </a:r>
            <a:r>
              <a:rPr lang="ru-RU" sz="2000" baseline="-25000" dirty="0"/>
              <a:t>1</a:t>
            </a:r>
            <a:r>
              <a:rPr lang="ru-RU" sz="2000" dirty="0"/>
              <a:t>В</a:t>
            </a:r>
            <a:r>
              <a:rPr lang="ru-RU" sz="2000" baseline="-25000" dirty="0"/>
              <a:t>2</a:t>
            </a:r>
            <a:r>
              <a:rPr lang="ru-RU" sz="2000" dirty="0"/>
              <a:t>…В</a:t>
            </a:r>
            <a:r>
              <a:rPr lang="en-US" sz="2000" baseline="-25000" dirty="0"/>
              <a:t>n</a:t>
            </a:r>
            <a:r>
              <a:rPr lang="ru-RU" sz="2000" baseline="-25000" dirty="0"/>
              <a:t> </a:t>
            </a:r>
            <a:r>
              <a:rPr lang="ru-RU" sz="2000" dirty="0"/>
              <a:t> – </a:t>
            </a:r>
            <a:r>
              <a:rPr lang="ru-RU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основания призмы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r>
              <a:rPr lang="ru-RU" sz="2000" dirty="0"/>
              <a:t>Параллелограммы А</a:t>
            </a:r>
            <a:r>
              <a:rPr lang="ru-RU" sz="2000" baseline="-25000" dirty="0"/>
              <a:t>1</a:t>
            </a:r>
            <a:r>
              <a:rPr lang="ru-RU" sz="2000" dirty="0"/>
              <a:t>В</a:t>
            </a:r>
            <a:r>
              <a:rPr lang="ru-RU" sz="2000" baseline="-25000" dirty="0"/>
              <a:t>1</a:t>
            </a:r>
            <a:r>
              <a:rPr lang="ru-RU" sz="2000" dirty="0"/>
              <a:t>В</a:t>
            </a:r>
            <a:r>
              <a:rPr lang="ru-RU" sz="2000" baseline="-25000" dirty="0"/>
              <a:t>2</a:t>
            </a:r>
            <a:r>
              <a:rPr lang="ru-RU" sz="2000" dirty="0"/>
              <a:t>В</a:t>
            </a:r>
            <a:r>
              <a:rPr lang="ru-RU" sz="2000" baseline="-25000" dirty="0"/>
              <a:t>2</a:t>
            </a:r>
            <a:r>
              <a:rPr lang="ru-RU" sz="2000" dirty="0"/>
              <a:t>,  А</a:t>
            </a:r>
            <a:r>
              <a:rPr lang="ru-RU" sz="2000" baseline="-25000" dirty="0"/>
              <a:t>2</a:t>
            </a:r>
            <a:r>
              <a:rPr lang="ru-RU" sz="2000" dirty="0"/>
              <a:t>В</a:t>
            </a:r>
            <a:r>
              <a:rPr lang="ru-RU" sz="2000" baseline="-25000" dirty="0"/>
              <a:t>2</a:t>
            </a:r>
            <a:r>
              <a:rPr lang="ru-RU" sz="2000" dirty="0"/>
              <a:t>В</a:t>
            </a:r>
            <a:r>
              <a:rPr lang="ru-RU" sz="2000" baseline="-25000" dirty="0"/>
              <a:t>3</a:t>
            </a:r>
            <a:r>
              <a:rPr lang="ru-RU" sz="2000" dirty="0"/>
              <a:t>А</a:t>
            </a:r>
            <a:r>
              <a:rPr lang="ru-RU" sz="2000" baseline="-25000" dirty="0"/>
              <a:t>3</a:t>
            </a:r>
            <a:r>
              <a:rPr lang="ru-RU" sz="2000" dirty="0"/>
              <a:t> и т.д. </a:t>
            </a:r>
            <a:r>
              <a:rPr lang="ru-RU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боковые грани призмы</a:t>
            </a:r>
          </a:p>
        </p:txBody>
      </p:sp>
      <p:graphicFrame>
        <p:nvGraphicFramePr>
          <p:cNvPr id="650287" name="Object 4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Формула" r:id="rId5" imgW="1141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048000" y="4876800"/>
            <a:ext cx="6096000" cy="1905000"/>
            <a:chOff x="1920" y="3072"/>
            <a:chExt cx="3840" cy="1200"/>
          </a:xfrm>
        </p:grpSpPr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1920" y="3072"/>
              <a:ext cx="3840" cy="1200"/>
              <a:chOff x="336" y="2024"/>
              <a:chExt cx="4280" cy="1152"/>
            </a:xfrm>
          </p:grpSpPr>
          <p:sp>
            <p:nvSpPr>
              <p:cNvPr id="654377" name="Freeform 41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/>
                <a:ahLst/>
                <a:cxnLst>
                  <a:cxn ang="0">
                    <a:pos x="0" y="1088"/>
                  </a:cxn>
                  <a:cxn ang="0">
                    <a:pos x="904" y="80"/>
                  </a:cxn>
                  <a:cxn ang="0">
                    <a:pos x="4280" y="0"/>
                  </a:cxn>
                  <a:cxn ang="0">
                    <a:pos x="3432" y="1088"/>
                  </a:cxn>
                  <a:cxn ang="0">
                    <a:pos x="6" y="1091"/>
                  </a:cxn>
                  <a:cxn ang="0">
                    <a:pos x="6" y="1123"/>
                  </a:cxn>
                  <a:cxn ang="0">
                    <a:pos x="3448" y="1120"/>
                  </a:cxn>
                  <a:cxn ang="0">
                    <a:pos x="3448" y="1136"/>
                  </a:cxn>
                  <a:cxn ang="0">
                    <a:pos x="3464" y="1104"/>
                  </a:cxn>
                  <a:cxn ang="0">
                    <a:pos x="3448" y="1104"/>
                  </a:cxn>
                  <a:cxn ang="0">
                    <a:pos x="4264" y="48"/>
                  </a:cxn>
                  <a:cxn ang="0">
                    <a:pos x="4264" y="48"/>
                  </a:cxn>
                  <a:cxn ang="0">
                    <a:pos x="3448" y="1088"/>
                  </a:cxn>
                  <a:cxn ang="0">
                    <a:pos x="6" y="1091"/>
                  </a:cxn>
                </a:cxnLst>
                <a:rect l="0" t="0" r="r" b="b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4378" name="Freeform 42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/>
                <a:ahLst/>
                <a:cxnLst>
                  <a:cxn ang="0">
                    <a:pos x="848" y="0"/>
                  </a:cxn>
                  <a:cxn ang="0">
                    <a:pos x="848" y="64"/>
                  </a:cxn>
                  <a:cxn ang="0">
                    <a:pos x="12" y="1138"/>
                  </a:cxn>
                  <a:cxn ang="0">
                    <a:pos x="0" y="1090"/>
                  </a:cxn>
                  <a:cxn ang="0">
                    <a:pos x="848" y="0"/>
                  </a:cxn>
                </a:cxnLst>
                <a:rect l="0" t="0" r="r" b="b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4379" name="Freeform 43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3432" y="5"/>
                  </a:cxn>
                  <a:cxn ang="0">
                    <a:pos x="3444" y="53"/>
                  </a:cxn>
                  <a:cxn ang="0">
                    <a:pos x="0" y="59"/>
                  </a:cxn>
                  <a:cxn ang="0">
                    <a:pos x="6" y="22"/>
                  </a:cxn>
                </a:cxnLst>
                <a:rect l="0" t="0" r="r" b="b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FF66CC">
                  <a:alpha val="41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654380" name="Object 44"/>
            <p:cNvGraphicFramePr>
              <a:graphicFrameLocks noChangeAspect="1"/>
            </p:cNvGraphicFramePr>
            <p:nvPr/>
          </p:nvGraphicFramePr>
          <p:xfrm>
            <a:off x="4800" y="3888"/>
            <a:ext cx="264" cy="352"/>
          </p:xfrm>
          <a:graphic>
            <a:graphicData uri="http://schemas.openxmlformats.org/presentationml/2006/ole">
              <p:oleObj spid="_x0000_s2050" name="Формула" r:id="rId3" imgW="152280" imgH="203040" progId="Equation.3">
                <p:embed/>
              </p:oleObj>
            </a:graphicData>
          </a:graphic>
        </p:graphicFrame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038600" y="2362200"/>
            <a:ext cx="4584700" cy="4003675"/>
            <a:chOff x="864" y="976"/>
            <a:chExt cx="2888" cy="2522"/>
          </a:xfrm>
        </p:grpSpPr>
        <p:sp>
          <p:nvSpPr>
            <p:cNvPr id="654342" name="Freeform 6"/>
            <p:cNvSpPr>
              <a:spLocks/>
            </p:cNvSpPr>
            <p:nvPr/>
          </p:nvSpPr>
          <p:spPr bwMode="auto">
            <a:xfrm>
              <a:off x="1768" y="976"/>
              <a:ext cx="1984" cy="2522"/>
            </a:xfrm>
            <a:custGeom>
              <a:avLst/>
              <a:gdLst/>
              <a:ahLst/>
              <a:cxnLst>
                <a:cxn ang="0">
                  <a:pos x="1984" y="0"/>
                </a:cxn>
                <a:cxn ang="0">
                  <a:pos x="10" y="418"/>
                </a:cxn>
                <a:cxn ang="0">
                  <a:pos x="0" y="416"/>
                </a:cxn>
                <a:cxn ang="0">
                  <a:pos x="1216" y="608"/>
                </a:cxn>
                <a:cxn ang="0">
                  <a:pos x="324" y="2522"/>
                </a:cxn>
                <a:cxn ang="0">
                  <a:pos x="1120" y="1880"/>
                </a:cxn>
                <a:cxn ang="0">
                  <a:pos x="1968" y="0"/>
                </a:cxn>
              </a:cxnLst>
              <a:rect l="0" t="0" r="r" b="b"/>
              <a:pathLst>
                <a:path w="1984" h="2522">
                  <a:moveTo>
                    <a:pt x="1984" y="0"/>
                  </a:moveTo>
                  <a:lnTo>
                    <a:pt x="10" y="418"/>
                  </a:lnTo>
                  <a:lnTo>
                    <a:pt x="0" y="416"/>
                  </a:lnTo>
                  <a:lnTo>
                    <a:pt x="1216" y="608"/>
                  </a:lnTo>
                  <a:lnTo>
                    <a:pt x="324" y="2522"/>
                  </a:lnTo>
                  <a:lnTo>
                    <a:pt x="1120" y="1880"/>
                  </a:lnTo>
                  <a:lnTo>
                    <a:pt x="1968" y="0"/>
                  </a:lnTo>
                </a:path>
              </a:pathLst>
            </a:custGeom>
            <a:solidFill>
              <a:srgbClr val="3399FF">
                <a:alpha val="49001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40" name="Freeform 4"/>
            <p:cNvSpPr>
              <a:spLocks/>
            </p:cNvSpPr>
            <p:nvPr/>
          </p:nvSpPr>
          <p:spPr bwMode="auto">
            <a:xfrm>
              <a:off x="864" y="1392"/>
              <a:ext cx="2112" cy="2104"/>
            </a:xfrm>
            <a:custGeom>
              <a:avLst/>
              <a:gdLst/>
              <a:ahLst/>
              <a:cxnLst>
                <a:cxn ang="0">
                  <a:pos x="0" y="1920"/>
                </a:cxn>
                <a:cxn ang="0">
                  <a:pos x="912" y="0"/>
                </a:cxn>
                <a:cxn ang="0">
                  <a:pos x="2112" y="192"/>
                </a:cxn>
                <a:cxn ang="0">
                  <a:pos x="1224" y="2104"/>
                </a:cxn>
                <a:cxn ang="0">
                  <a:pos x="0" y="1920"/>
                </a:cxn>
              </a:cxnLst>
              <a:rect l="0" t="0" r="r" b="b"/>
              <a:pathLst>
                <a:path w="2112" h="2104">
                  <a:moveTo>
                    <a:pt x="0" y="1920"/>
                  </a:moveTo>
                  <a:lnTo>
                    <a:pt x="912" y="0"/>
                  </a:lnTo>
                  <a:lnTo>
                    <a:pt x="2112" y="192"/>
                  </a:lnTo>
                  <a:lnTo>
                    <a:pt x="1224" y="2104"/>
                  </a:lnTo>
                  <a:lnTo>
                    <a:pt x="0" y="192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3399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41" name="Freeform 5"/>
            <p:cNvSpPr>
              <a:spLocks/>
            </p:cNvSpPr>
            <p:nvPr/>
          </p:nvSpPr>
          <p:spPr bwMode="auto">
            <a:xfrm>
              <a:off x="1684" y="976"/>
              <a:ext cx="2052" cy="606"/>
            </a:xfrm>
            <a:custGeom>
              <a:avLst/>
              <a:gdLst/>
              <a:ahLst/>
              <a:cxnLst>
                <a:cxn ang="0">
                  <a:pos x="98" y="420"/>
                </a:cxn>
                <a:cxn ang="0">
                  <a:pos x="326" y="372"/>
                </a:cxn>
                <a:cxn ang="0">
                  <a:pos x="2052" y="0"/>
                </a:cxn>
                <a:cxn ang="0">
                  <a:pos x="1292" y="606"/>
                </a:cxn>
              </a:cxnLst>
              <a:rect l="0" t="0" r="r" b="b"/>
              <a:pathLst>
                <a:path w="2052" h="606">
                  <a:moveTo>
                    <a:pt x="98" y="420"/>
                  </a:moveTo>
                  <a:cubicBezTo>
                    <a:pt x="141" y="409"/>
                    <a:pt x="0" y="442"/>
                    <a:pt x="326" y="372"/>
                  </a:cubicBezTo>
                  <a:lnTo>
                    <a:pt x="2052" y="0"/>
                  </a:lnTo>
                  <a:lnTo>
                    <a:pt x="1292" y="60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43" name="Freeform 7"/>
            <p:cNvSpPr>
              <a:spLocks/>
            </p:cNvSpPr>
            <p:nvPr/>
          </p:nvSpPr>
          <p:spPr bwMode="auto">
            <a:xfrm>
              <a:off x="872" y="2864"/>
              <a:ext cx="2000" cy="43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000" y="0"/>
                </a:cxn>
              </a:cxnLst>
              <a:rect l="0" t="0" r="r" b="b"/>
              <a:pathLst>
                <a:path w="2000" h="432">
                  <a:moveTo>
                    <a:pt x="0" y="432"/>
                  </a:moveTo>
                  <a:lnTo>
                    <a:pt x="2000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54346" name="Freeform 10"/>
          <p:cNvSpPr>
            <a:spLocks/>
          </p:cNvSpPr>
          <p:nvPr/>
        </p:nvSpPr>
        <p:spPr bwMode="auto">
          <a:xfrm>
            <a:off x="457200" y="2286000"/>
            <a:ext cx="3162300" cy="1447800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384" y="48"/>
              </a:cxn>
              <a:cxn ang="0">
                <a:pos x="1296" y="0"/>
              </a:cxn>
              <a:cxn ang="0">
                <a:pos x="1992" y="450"/>
              </a:cxn>
              <a:cxn ang="0">
                <a:pos x="1680" y="864"/>
              </a:cxn>
              <a:cxn ang="0">
                <a:pos x="768" y="912"/>
              </a:cxn>
              <a:cxn ang="0">
                <a:pos x="0" y="576"/>
              </a:cxn>
            </a:cxnLst>
            <a:rect l="0" t="0" r="r" b="b"/>
            <a:pathLst>
              <a:path w="1992" h="912">
                <a:moveTo>
                  <a:pt x="0" y="576"/>
                </a:moveTo>
                <a:lnTo>
                  <a:pt x="384" y="48"/>
                </a:lnTo>
                <a:lnTo>
                  <a:pt x="1296" y="0"/>
                </a:lnTo>
                <a:lnTo>
                  <a:pt x="1992" y="450"/>
                </a:lnTo>
                <a:lnTo>
                  <a:pt x="1680" y="864"/>
                </a:lnTo>
                <a:lnTo>
                  <a:pt x="768" y="912"/>
                </a:lnTo>
                <a:lnTo>
                  <a:pt x="0" y="576"/>
                </a:lnTo>
                <a:close/>
              </a:path>
            </a:pathLst>
          </a:custGeom>
          <a:solidFill>
            <a:srgbClr val="3399FF">
              <a:alpha val="6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47" name="Freeform 11"/>
          <p:cNvSpPr>
            <a:spLocks/>
          </p:cNvSpPr>
          <p:nvPr/>
        </p:nvSpPr>
        <p:spPr bwMode="auto">
          <a:xfrm>
            <a:off x="457200" y="5105400"/>
            <a:ext cx="3152775" cy="1447800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384" y="48"/>
              </a:cxn>
              <a:cxn ang="0">
                <a:pos x="1296" y="0"/>
              </a:cxn>
              <a:cxn ang="0">
                <a:pos x="1986" y="462"/>
              </a:cxn>
              <a:cxn ang="0">
                <a:pos x="1680" y="864"/>
              </a:cxn>
              <a:cxn ang="0">
                <a:pos x="768" y="912"/>
              </a:cxn>
              <a:cxn ang="0">
                <a:pos x="0" y="576"/>
              </a:cxn>
            </a:cxnLst>
            <a:rect l="0" t="0" r="r" b="b"/>
            <a:pathLst>
              <a:path w="1986" h="912">
                <a:moveTo>
                  <a:pt x="0" y="576"/>
                </a:moveTo>
                <a:lnTo>
                  <a:pt x="384" y="48"/>
                </a:lnTo>
                <a:lnTo>
                  <a:pt x="1296" y="0"/>
                </a:lnTo>
                <a:lnTo>
                  <a:pt x="1986" y="462"/>
                </a:lnTo>
                <a:lnTo>
                  <a:pt x="1680" y="864"/>
                </a:lnTo>
                <a:lnTo>
                  <a:pt x="768" y="912"/>
                </a:lnTo>
                <a:lnTo>
                  <a:pt x="0" y="576"/>
                </a:lnTo>
                <a:close/>
              </a:path>
            </a:pathLst>
          </a:custGeom>
          <a:solidFill>
            <a:srgbClr val="3399FF">
              <a:alpha val="6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52" name="Line 16"/>
          <p:cNvSpPr>
            <a:spLocks noChangeShapeType="1"/>
          </p:cNvSpPr>
          <p:nvPr/>
        </p:nvSpPr>
        <p:spPr bwMode="auto">
          <a:xfrm>
            <a:off x="2514600" y="22860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53" name="Line 17"/>
          <p:cNvSpPr>
            <a:spLocks noChangeShapeType="1"/>
          </p:cNvSpPr>
          <p:nvPr/>
        </p:nvSpPr>
        <p:spPr bwMode="auto">
          <a:xfrm>
            <a:off x="1066800" y="23622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55" name="Freeform 19"/>
          <p:cNvSpPr>
            <a:spLocks/>
          </p:cNvSpPr>
          <p:nvPr/>
        </p:nvSpPr>
        <p:spPr bwMode="auto">
          <a:xfrm>
            <a:off x="457200" y="3003550"/>
            <a:ext cx="3165475" cy="3549650"/>
          </a:xfrm>
          <a:custGeom>
            <a:avLst/>
            <a:gdLst/>
            <a:ahLst/>
            <a:cxnLst>
              <a:cxn ang="0">
                <a:pos x="0" y="1900"/>
              </a:cxn>
              <a:cxn ang="0">
                <a:pos x="768" y="2236"/>
              </a:cxn>
              <a:cxn ang="0">
                <a:pos x="1680" y="2188"/>
              </a:cxn>
              <a:cxn ang="0">
                <a:pos x="1986" y="1792"/>
              </a:cxn>
              <a:cxn ang="0">
                <a:pos x="1994" y="0"/>
              </a:cxn>
              <a:cxn ang="0">
                <a:pos x="1680" y="412"/>
              </a:cxn>
              <a:cxn ang="0">
                <a:pos x="768" y="460"/>
              </a:cxn>
              <a:cxn ang="0">
                <a:pos x="0" y="124"/>
              </a:cxn>
              <a:cxn ang="0">
                <a:pos x="0" y="1900"/>
              </a:cxn>
            </a:cxnLst>
            <a:rect l="0" t="0" r="r" b="b"/>
            <a:pathLst>
              <a:path w="1994" h="2236">
                <a:moveTo>
                  <a:pt x="0" y="1900"/>
                </a:moveTo>
                <a:lnTo>
                  <a:pt x="768" y="2236"/>
                </a:lnTo>
                <a:lnTo>
                  <a:pt x="1680" y="2188"/>
                </a:lnTo>
                <a:lnTo>
                  <a:pt x="1986" y="1792"/>
                </a:lnTo>
                <a:lnTo>
                  <a:pt x="1994" y="0"/>
                </a:lnTo>
                <a:lnTo>
                  <a:pt x="1680" y="412"/>
                </a:lnTo>
                <a:lnTo>
                  <a:pt x="768" y="460"/>
                </a:lnTo>
                <a:lnTo>
                  <a:pt x="0" y="124"/>
                </a:lnTo>
                <a:lnTo>
                  <a:pt x="0" y="1900"/>
                </a:lnTo>
                <a:close/>
              </a:path>
            </a:pathLst>
          </a:custGeom>
          <a:solidFill>
            <a:srgbClr val="66CCFF">
              <a:alpha val="52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49" name="Line 13"/>
          <p:cNvSpPr>
            <a:spLocks noChangeShapeType="1"/>
          </p:cNvSpPr>
          <p:nvPr/>
        </p:nvSpPr>
        <p:spPr bwMode="auto">
          <a:xfrm>
            <a:off x="1676400" y="37338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50" name="Line 14"/>
          <p:cNvSpPr>
            <a:spLocks noChangeShapeType="1"/>
          </p:cNvSpPr>
          <p:nvPr/>
        </p:nvSpPr>
        <p:spPr bwMode="auto">
          <a:xfrm>
            <a:off x="3124200" y="36576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48" name="Line 12"/>
          <p:cNvSpPr>
            <a:spLocks noChangeShapeType="1"/>
          </p:cNvSpPr>
          <p:nvPr/>
        </p:nvSpPr>
        <p:spPr bwMode="auto">
          <a:xfrm>
            <a:off x="457200" y="32004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4356" name="Text Box 20"/>
          <p:cNvSpPr txBox="1">
            <a:spLocks noChangeArrowheads="1"/>
          </p:cNvSpPr>
          <p:nvPr/>
        </p:nvSpPr>
        <p:spPr bwMode="auto">
          <a:xfrm>
            <a:off x="0" y="76200"/>
            <a:ext cx="9067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Если боковые ребра перпендикулярны к основаниям, то призма называется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прямой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sz="2400"/>
              <a:t>в противном случае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наклонной</a:t>
            </a:r>
            <a:r>
              <a:rPr lang="ru-RU" sz="2400"/>
              <a:t>.</a:t>
            </a:r>
          </a:p>
          <a:p>
            <a:r>
              <a:rPr lang="ru-RU" sz="2400"/>
              <a:t>Высота прямой призмы равна ее боковому ребру.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3581400" y="2976563"/>
            <a:ext cx="76200" cy="2890837"/>
            <a:chOff x="2448" y="1875"/>
            <a:chExt cx="48" cy="1821"/>
          </a:xfrm>
        </p:grpSpPr>
        <p:sp>
          <p:nvSpPr>
            <p:cNvPr id="654351" name="Freeform 15"/>
            <p:cNvSpPr>
              <a:spLocks/>
            </p:cNvSpPr>
            <p:nvPr/>
          </p:nvSpPr>
          <p:spPr bwMode="auto">
            <a:xfrm>
              <a:off x="2460" y="1902"/>
              <a:ext cx="1" cy="17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58"/>
                </a:cxn>
              </a:cxnLst>
              <a:rect l="0" t="0" r="r" b="b"/>
              <a:pathLst>
                <a:path w="1" h="1758">
                  <a:moveTo>
                    <a:pt x="0" y="0"/>
                  </a:moveTo>
                  <a:lnTo>
                    <a:pt x="0" y="175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59" name="Freeform 23"/>
            <p:cNvSpPr>
              <a:spLocks/>
            </p:cNvSpPr>
            <p:nvPr/>
          </p:nvSpPr>
          <p:spPr bwMode="auto">
            <a:xfrm>
              <a:off x="2468" y="1912"/>
              <a:ext cx="4" cy="17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754"/>
                </a:cxn>
              </a:cxnLst>
              <a:rect l="0" t="0" r="r" b="b"/>
              <a:pathLst>
                <a:path w="4" h="1754">
                  <a:moveTo>
                    <a:pt x="0" y="0"/>
                  </a:moveTo>
                  <a:lnTo>
                    <a:pt x="4" y="1754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60" name="Oval 24"/>
            <p:cNvSpPr>
              <a:spLocks noChangeArrowheads="1"/>
            </p:cNvSpPr>
            <p:nvPr/>
          </p:nvSpPr>
          <p:spPr bwMode="auto">
            <a:xfrm>
              <a:off x="2448" y="1875"/>
              <a:ext cx="48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4361" name="Oval 25"/>
            <p:cNvSpPr>
              <a:spLocks noChangeArrowheads="1"/>
            </p:cNvSpPr>
            <p:nvPr/>
          </p:nvSpPr>
          <p:spPr bwMode="auto">
            <a:xfrm>
              <a:off x="2448" y="3651"/>
              <a:ext cx="48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5410200" y="2971800"/>
            <a:ext cx="152400" cy="3124200"/>
            <a:chOff x="3600" y="1872"/>
            <a:chExt cx="96" cy="1968"/>
          </a:xfrm>
        </p:grpSpPr>
        <p:sp>
          <p:nvSpPr>
            <p:cNvPr id="654365" name="Freeform 29"/>
            <p:cNvSpPr>
              <a:spLocks/>
            </p:cNvSpPr>
            <p:nvPr/>
          </p:nvSpPr>
          <p:spPr bwMode="auto">
            <a:xfrm>
              <a:off x="3648" y="1911"/>
              <a:ext cx="1" cy="18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1"/>
                </a:cxn>
              </a:cxnLst>
              <a:rect l="0" t="0" r="r" b="b"/>
              <a:pathLst>
                <a:path w="1" h="1841">
                  <a:moveTo>
                    <a:pt x="0" y="0"/>
                  </a:moveTo>
                  <a:lnTo>
                    <a:pt x="0" y="1841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66" name="Oval 30"/>
            <p:cNvSpPr>
              <a:spLocks noChangeArrowheads="1"/>
            </p:cNvSpPr>
            <p:nvPr/>
          </p:nvSpPr>
          <p:spPr bwMode="auto">
            <a:xfrm>
              <a:off x="3600" y="1872"/>
              <a:ext cx="96" cy="9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4367" name="Oval 31"/>
            <p:cNvSpPr>
              <a:spLocks noChangeArrowheads="1"/>
            </p:cNvSpPr>
            <p:nvPr/>
          </p:nvSpPr>
          <p:spPr bwMode="auto">
            <a:xfrm>
              <a:off x="3600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8534400" y="2286000"/>
            <a:ext cx="152400" cy="3124200"/>
            <a:chOff x="5568" y="1440"/>
            <a:chExt cx="96" cy="1968"/>
          </a:xfrm>
        </p:grpSpPr>
        <p:sp>
          <p:nvSpPr>
            <p:cNvPr id="654370" name="Freeform 34"/>
            <p:cNvSpPr>
              <a:spLocks/>
            </p:cNvSpPr>
            <p:nvPr/>
          </p:nvSpPr>
          <p:spPr bwMode="auto">
            <a:xfrm>
              <a:off x="5616" y="1479"/>
              <a:ext cx="1" cy="18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3"/>
                </a:cxn>
              </a:cxnLst>
              <a:rect l="0" t="0" r="r" b="b"/>
              <a:pathLst>
                <a:path w="1" h="1873">
                  <a:moveTo>
                    <a:pt x="0" y="0"/>
                  </a:moveTo>
                  <a:lnTo>
                    <a:pt x="0" y="1873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71" name="Oval 35"/>
            <p:cNvSpPr>
              <a:spLocks noChangeArrowheads="1"/>
            </p:cNvSpPr>
            <p:nvPr/>
          </p:nvSpPr>
          <p:spPr bwMode="auto">
            <a:xfrm>
              <a:off x="5568" y="1440"/>
              <a:ext cx="96" cy="9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4372" name="Oval 36"/>
            <p:cNvSpPr>
              <a:spLocks noChangeArrowheads="1"/>
            </p:cNvSpPr>
            <p:nvPr/>
          </p:nvSpPr>
          <p:spPr bwMode="auto">
            <a:xfrm>
              <a:off x="5568" y="33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7315200" y="3276600"/>
            <a:ext cx="152400" cy="3124200"/>
            <a:chOff x="5568" y="1440"/>
            <a:chExt cx="96" cy="1968"/>
          </a:xfrm>
        </p:grpSpPr>
        <p:sp>
          <p:nvSpPr>
            <p:cNvPr id="654383" name="Freeform 47"/>
            <p:cNvSpPr>
              <a:spLocks/>
            </p:cNvSpPr>
            <p:nvPr/>
          </p:nvSpPr>
          <p:spPr bwMode="auto">
            <a:xfrm>
              <a:off x="5616" y="1479"/>
              <a:ext cx="1" cy="18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3"/>
                </a:cxn>
              </a:cxnLst>
              <a:rect l="0" t="0" r="r" b="b"/>
              <a:pathLst>
                <a:path w="1" h="1873">
                  <a:moveTo>
                    <a:pt x="0" y="0"/>
                  </a:moveTo>
                  <a:lnTo>
                    <a:pt x="0" y="1873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4384" name="Oval 48"/>
            <p:cNvSpPr>
              <a:spLocks noChangeArrowheads="1"/>
            </p:cNvSpPr>
            <p:nvPr/>
          </p:nvSpPr>
          <p:spPr bwMode="auto">
            <a:xfrm>
              <a:off x="5568" y="1440"/>
              <a:ext cx="96" cy="9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4385" name="Oval 49"/>
            <p:cNvSpPr>
              <a:spLocks noChangeArrowheads="1"/>
            </p:cNvSpPr>
            <p:nvPr/>
          </p:nvSpPr>
          <p:spPr bwMode="auto">
            <a:xfrm>
              <a:off x="5568" y="3312"/>
              <a:ext cx="96" cy="96"/>
            </a:xfrm>
            <a:prstGeom prst="ellipse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7" name="Freeform 7"/>
          <p:cNvSpPr>
            <a:spLocks/>
          </p:cNvSpPr>
          <p:nvPr/>
        </p:nvSpPr>
        <p:spPr bwMode="auto">
          <a:xfrm>
            <a:off x="762000" y="2286000"/>
            <a:ext cx="3162300" cy="1447800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384" y="48"/>
              </a:cxn>
              <a:cxn ang="0">
                <a:pos x="1296" y="0"/>
              </a:cxn>
              <a:cxn ang="0">
                <a:pos x="1992" y="450"/>
              </a:cxn>
              <a:cxn ang="0">
                <a:pos x="1680" y="864"/>
              </a:cxn>
              <a:cxn ang="0">
                <a:pos x="768" y="912"/>
              </a:cxn>
              <a:cxn ang="0">
                <a:pos x="0" y="576"/>
              </a:cxn>
            </a:cxnLst>
            <a:rect l="0" t="0" r="r" b="b"/>
            <a:pathLst>
              <a:path w="1992" h="912">
                <a:moveTo>
                  <a:pt x="0" y="576"/>
                </a:moveTo>
                <a:lnTo>
                  <a:pt x="384" y="48"/>
                </a:lnTo>
                <a:lnTo>
                  <a:pt x="1296" y="0"/>
                </a:lnTo>
                <a:lnTo>
                  <a:pt x="1992" y="450"/>
                </a:lnTo>
                <a:lnTo>
                  <a:pt x="1680" y="864"/>
                </a:lnTo>
                <a:lnTo>
                  <a:pt x="768" y="912"/>
                </a:lnTo>
                <a:lnTo>
                  <a:pt x="0" y="576"/>
                </a:lnTo>
                <a:close/>
              </a:path>
            </a:pathLst>
          </a:custGeom>
          <a:solidFill>
            <a:srgbClr val="3399FF">
              <a:alpha val="6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68" name="Freeform 8"/>
          <p:cNvSpPr>
            <a:spLocks/>
          </p:cNvSpPr>
          <p:nvPr/>
        </p:nvSpPr>
        <p:spPr bwMode="auto">
          <a:xfrm>
            <a:off x="762000" y="5105400"/>
            <a:ext cx="3152775" cy="1447800"/>
          </a:xfrm>
          <a:custGeom>
            <a:avLst/>
            <a:gdLst/>
            <a:ahLst/>
            <a:cxnLst>
              <a:cxn ang="0">
                <a:pos x="0" y="576"/>
              </a:cxn>
              <a:cxn ang="0">
                <a:pos x="384" y="48"/>
              </a:cxn>
              <a:cxn ang="0">
                <a:pos x="1296" y="0"/>
              </a:cxn>
              <a:cxn ang="0">
                <a:pos x="1986" y="462"/>
              </a:cxn>
              <a:cxn ang="0">
                <a:pos x="1680" y="864"/>
              </a:cxn>
              <a:cxn ang="0">
                <a:pos x="768" y="912"/>
              </a:cxn>
              <a:cxn ang="0">
                <a:pos x="0" y="576"/>
              </a:cxn>
            </a:cxnLst>
            <a:rect l="0" t="0" r="r" b="b"/>
            <a:pathLst>
              <a:path w="1986" h="912">
                <a:moveTo>
                  <a:pt x="0" y="576"/>
                </a:moveTo>
                <a:lnTo>
                  <a:pt x="384" y="48"/>
                </a:lnTo>
                <a:lnTo>
                  <a:pt x="1296" y="0"/>
                </a:lnTo>
                <a:lnTo>
                  <a:pt x="1986" y="462"/>
                </a:lnTo>
                <a:lnTo>
                  <a:pt x="1680" y="864"/>
                </a:lnTo>
                <a:lnTo>
                  <a:pt x="768" y="912"/>
                </a:lnTo>
                <a:lnTo>
                  <a:pt x="0" y="576"/>
                </a:lnTo>
                <a:close/>
              </a:path>
            </a:pathLst>
          </a:custGeom>
          <a:solidFill>
            <a:srgbClr val="3399FF">
              <a:alpha val="63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69" name="Line 9"/>
          <p:cNvSpPr>
            <a:spLocks noChangeShapeType="1"/>
          </p:cNvSpPr>
          <p:nvPr/>
        </p:nvSpPr>
        <p:spPr bwMode="auto">
          <a:xfrm>
            <a:off x="2819400" y="22860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0" name="Line 10"/>
          <p:cNvSpPr>
            <a:spLocks noChangeShapeType="1"/>
          </p:cNvSpPr>
          <p:nvPr/>
        </p:nvSpPr>
        <p:spPr bwMode="auto">
          <a:xfrm>
            <a:off x="1371600" y="23622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1" name="Freeform 11"/>
          <p:cNvSpPr>
            <a:spLocks/>
          </p:cNvSpPr>
          <p:nvPr/>
        </p:nvSpPr>
        <p:spPr bwMode="auto">
          <a:xfrm>
            <a:off x="762000" y="3003550"/>
            <a:ext cx="3165475" cy="3549650"/>
          </a:xfrm>
          <a:custGeom>
            <a:avLst/>
            <a:gdLst/>
            <a:ahLst/>
            <a:cxnLst>
              <a:cxn ang="0">
                <a:pos x="0" y="1900"/>
              </a:cxn>
              <a:cxn ang="0">
                <a:pos x="768" y="2236"/>
              </a:cxn>
              <a:cxn ang="0">
                <a:pos x="1680" y="2188"/>
              </a:cxn>
              <a:cxn ang="0">
                <a:pos x="1986" y="1792"/>
              </a:cxn>
              <a:cxn ang="0">
                <a:pos x="1994" y="0"/>
              </a:cxn>
              <a:cxn ang="0">
                <a:pos x="1680" y="412"/>
              </a:cxn>
              <a:cxn ang="0">
                <a:pos x="768" y="460"/>
              </a:cxn>
              <a:cxn ang="0">
                <a:pos x="0" y="124"/>
              </a:cxn>
              <a:cxn ang="0">
                <a:pos x="0" y="1900"/>
              </a:cxn>
            </a:cxnLst>
            <a:rect l="0" t="0" r="r" b="b"/>
            <a:pathLst>
              <a:path w="1994" h="2236">
                <a:moveTo>
                  <a:pt x="0" y="1900"/>
                </a:moveTo>
                <a:lnTo>
                  <a:pt x="768" y="2236"/>
                </a:lnTo>
                <a:lnTo>
                  <a:pt x="1680" y="2188"/>
                </a:lnTo>
                <a:lnTo>
                  <a:pt x="1986" y="1792"/>
                </a:lnTo>
                <a:lnTo>
                  <a:pt x="1994" y="0"/>
                </a:lnTo>
                <a:lnTo>
                  <a:pt x="1680" y="412"/>
                </a:lnTo>
                <a:lnTo>
                  <a:pt x="768" y="460"/>
                </a:lnTo>
                <a:lnTo>
                  <a:pt x="0" y="124"/>
                </a:lnTo>
                <a:lnTo>
                  <a:pt x="0" y="1900"/>
                </a:lnTo>
                <a:close/>
              </a:path>
            </a:pathLst>
          </a:custGeom>
          <a:solidFill>
            <a:srgbClr val="66CCFF">
              <a:alpha val="52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2" name="Line 12"/>
          <p:cNvSpPr>
            <a:spLocks noChangeShapeType="1"/>
          </p:cNvSpPr>
          <p:nvPr/>
        </p:nvSpPr>
        <p:spPr bwMode="auto">
          <a:xfrm>
            <a:off x="1981200" y="37338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3" name="Line 13"/>
          <p:cNvSpPr>
            <a:spLocks noChangeShapeType="1"/>
          </p:cNvSpPr>
          <p:nvPr/>
        </p:nvSpPr>
        <p:spPr bwMode="auto">
          <a:xfrm>
            <a:off x="3429000" y="36576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4" name="Line 14"/>
          <p:cNvSpPr>
            <a:spLocks noChangeShapeType="1"/>
          </p:cNvSpPr>
          <p:nvPr/>
        </p:nvSpPr>
        <p:spPr bwMode="auto">
          <a:xfrm>
            <a:off x="762000" y="3200400"/>
            <a:ext cx="0" cy="2819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55375" name="Text Box 15"/>
          <p:cNvSpPr txBox="1">
            <a:spLocks noChangeArrowheads="1"/>
          </p:cNvSpPr>
          <p:nvPr/>
        </p:nvSpPr>
        <p:spPr bwMode="auto">
          <a:xfrm>
            <a:off x="0" y="76200"/>
            <a:ext cx="9067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Прямая призма называется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правильной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ru-RU" sz="2400"/>
              <a:t>если ее основания  - правильные многоугольники. У такой призмы все боковые грани – равные прямоугольники.</a:t>
            </a:r>
          </a:p>
        </p:txBody>
      </p:sp>
      <p:sp>
        <p:nvSpPr>
          <p:cNvPr id="655381" name="AutoShape 21"/>
          <p:cNvSpPr>
            <a:spLocks noChangeArrowheads="1"/>
          </p:cNvSpPr>
          <p:nvPr/>
        </p:nvSpPr>
        <p:spPr bwMode="auto">
          <a:xfrm>
            <a:off x="1143000" y="1981200"/>
            <a:ext cx="2514600" cy="2057400"/>
          </a:xfrm>
          <a:prstGeom prst="hexagon">
            <a:avLst>
              <a:gd name="adj" fmla="val 30556"/>
              <a:gd name="vf" fmla="val 115470"/>
            </a:avLst>
          </a:prstGeom>
          <a:solidFill>
            <a:srgbClr val="3399FF">
              <a:alpha val="56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55382" name="Freeform 22"/>
          <p:cNvSpPr>
            <a:spLocks/>
          </p:cNvSpPr>
          <p:nvPr/>
        </p:nvSpPr>
        <p:spPr bwMode="auto">
          <a:xfrm>
            <a:off x="1981200" y="3670300"/>
            <a:ext cx="1460500" cy="2870200"/>
          </a:xfrm>
          <a:custGeom>
            <a:avLst/>
            <a:gdLst/>
            <a:ahLst/>
            <a:cxnLst>
              <a:cxn ang="0">
                <a:pos x="8" y="1808"/>
              </a:cxn>
              <a:cxn ang="0">
                <a:pos x="72" y="1808"/>
              </a:cxn>
              <a:cxn ang="0">
                <a:pos x="920" y="1776"/>
              </a:cxn>
              <a:cxn ang="0">
                <a:pos x="920" y="0"/>
              </a:cxn>
              <a:cxn ang="0">
                <a:pos x="0" y="40"/>
              </a:cxn>
              <a:cxn ang="0">
                <a:pos x="8" y="1808"/>
              </a:cxn>
            </a:cxnLst>
            <a:rect l="0" t="0" r="r" b="b"/>
            <a:pathLst>
              <a:path w="920" h="1808">
                <a:moveTo>
                  <a:pt x="8" y="1808"/>
                </a:moveTo>
                <a:cubicBezTo>
                  <a:pt x="29" y="1808"/>
                  <a:pt x="51" y="1808"/>
                  <a:pt x="72" y="1808"/>
                </a:cubicBezTo>
                <a:lnTo>
                  <a:pt x="920" y="1776"/>
                </a:lnTo>
                <a:lnTo>
                  <a:pt x="920" y="0"/>
                </a:lnTo>
                <a:lnTo>
                  <a:pt x="0" y="40"/>
                </a:lnTo>
                <a:lnTo>
                  <a:pt x="8" y="1808"/>
                </a:lnTo>
                <a:close/>
              </a:path>
            </a:pathLst>
          </a:custGeom>
          <a:solidFill>
            <a:srgbClr val="FF3300">
              <a:alpha val="6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3472E-18 1.11111E-6 L 0.45833 0.03333 " pathEditMode="relative" ptsTypes="AA">
                                      <p:cBhvr>
                                        <p:cTn id="10" dur="2000" fill="hold"/>
                                        <p:tgtEl>
                                          <p:spTgt spid="655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500" fill="hold"/>
                                        <p:tgtEl>
                                          <p:spTgt spid="6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1" grpId="0" animBg="1"/>
      <p:bldP spid="655381" grpId="1" animBg="1"/>
      <p:bldP spid="655382" grpId="0" animBg="1"/>
      <p:bldP spid="65538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57400" y="76200"/>
            <a:ext cx="7010400" cy="6329363"/>
            <a:chOff x="1200" y="141"/>
            <a:chExt cx="4416" cy="3987"/>
          </a:xfrm>
        </p:grpSpPr>
        <p:sp>
          <p:nvSpPr>
            <p:cNvPr id="656395" name="AutoShape 11"/>
            <p:cNvSpPr>
              <a:spLocks noChangeArrowheads="1"/>
            </p:cNvSpPr>
            <p:nvPr/>
          </p:nvSpPr>
          <p:spPr bwMode="auto">
            <a:xfrm rot="-121750">
              <a:off x="3744" y="141"/>
              <a:ext cx="1440" cy="1251"/>
            </a:xfrm>
            <a:prstGeom prst="hexagon">
              <a:avLst>
                <a:gd name="adj" fmla="val 28777"/>
                <a:gd name="vf" fmla="val 115470"/>
              </a:avLst>
            </a:prstGeom>
            <a:solidFill>
              <a:srgbClr val="3399FF">
                <a:alpha val="56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6396" name="Freeform 12"/>
            <p:cNvSpPr>
              <a:spLocks/>
            </p:cNvSpPr>
            <p:nvPr/>
          </p:nvSpPr>
          <p:spPr bwMode="auto">
            <a:xfrm>
              <a:off x="2670" y="1462"/>
              <a:ext cx="741" cy="1483"/>
            </a:xfrm>
            <a:custGeom>
              <a:avLst/>
              <a:gdLst/>
              <a:ahLst/>
              <a:cxnLst>
                <a:cxn ang="0">
                  <a:pos x="8" y="1808"/>
                </a:cxn>
                <a:cxn ang="0">
                  <a:pos x="72" y="1808"/>
                </a:cxn>
                <a:cxn ang="0">
                  <a:pos x="920" y="1776"/>
                </a:cxn>
                <a:cxn ang="0">
                  <a:pos x="920" y="0"/>
                </a:cxn>
                <a:cxn ang="0">
                  <a:pos x="0" y="40"/>
                </a:cxn>
                <a:cxn ang="0">
                  <a:pos x="8" y="1808"/>
                </a:cxn>
              </a:cxnLst>
              <a:rect l="0" t="0" r="r" b="b"/>
              <a:pathLst>
                <a:path w="920" h="1808">
                  <a:moveTo>
                    <a:pt x="8" y="1808"/>
                  </a:moveTo>
                  <a:cubicBezTo>
                    <a:pt x="29" y="1808"/>
                    <a:pt x="51" y="1808"/>
                    <a:pt x="72" y="1808"/>
                  </a:cubicBezTo>
                  <a:lnTo>
                    <a:pt x="920" y="1776"/>
                  </a:lnTo>
                  <a:lnTo>
                    <a:pt x="920" y="0"/>
                  </a:lnTo>
                  <a:lnTo>
                    <a:pt x="0" y="40"/>
                  </a:lnTo>
                  <a:lnTo>
                    <a:pt x="8" y="1808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99" name="Freeform 15"/>
            <p:cNvSpPr>
              <a:spLocks/>
            </p:cNvSpPr>
            <p:nvPr/>
          </p:nvSpPr>
          <p:spPr bwMode="auto">
            <a:xfrm>
              <a:off x="3405" y="1423"/>
              <a:ext cx="741" cy="1483"/>
            </a:xfrm>
            <a:custGeom>
              <a:avLst/>
              <a:gdLst/>
              <a:ahLst/>
              <a:cxnLst>
                <a:cxn ang="0">
                  <a:pos x="8" y="1808"/>
                </a:cxn>
                <a:cxn ang="0">
                  <a:pos x="72" y="1808"/>
                </a:cxn>
                <a:cxn ang="0">
                  <a:pos x="920" y="1776"/>
                </a:cxn>
                <a:cxn ang="0">
                  <a:pos x="920" y="0"/>
                </a:cxn>
                <a:cxn ang="0">
                  <a:pos x="0" y="40"/>
                </a:cxn>
                <a:cxn ang="0">
                  <a:pos x="8" y="1808"/>
                </a:cxn>
              </a:cxnLst>
              <a:rect l="0" t="0" r="r" b="b"/>
              <a:pathLst>
                <a:path w="920" h="1808">
                  <a:moveTo>
                    <a:pt x="8" y="1808"/>
                  </a:moveTo>
                  <a:cubicBezTo>
                    <a:pt x="29" y="1808"/>
                    <a:pt x="51" y="1808"/>
                    <a:pt x="72" y="1808"/>
                  </a:cubicBezTo>
                  <a:lnTo>
                    <a:pt x="920" y="1776"/>
                  </a:lnTo>
                  <a:lnTo>
                    <a:pt x="920" y="0"/>
                  </a:lnTo>
                  <a:lnTo>
                    <a:pt x="0" y="40"/>
                  </a:lnTo>
                  <a:lnTo>
                    <a:pt x="8" y="1808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400" name="Freeform 16"/>
            <p:cNvSpPr>
              <a:spLocks/>
            </p:cNvSpPr>
            <p:nvPr/>
          </p:nvSpPr>
          <p:spPr bwMode="auto">
            <a:xfrm>
              <a:off x="4063" y="1383"/>
              <a:ext cx="818" cy="1507"/>
            </a:xfrm>
            <a:custGeom>
              <a:avLst/>
              <a:gdLst/>
              <a:ahLst/>
              <a:cxnLst>
                <a:cxn ang="0">
                  <a:pos x="83" y="1484"/>
                </a:cxn>
                <a:cxn ang="0">
                  <a:pos x="121" y="1505"/>
                </a:cxn>
                <a:cxn ang="0">
                  <a:pos x="809" y="1473"/>
                </a:cxn>
                <a:cxn ang="0">
                  <a:pos x="818" y="0"/>
                </a:cxn>
                <a:cxn ang="0">
                  <a:pos x="77" y="33"/>
                </a:cxn>
                <a:cxn ang="0">
                  <a:pos x="83" y="1484"/>
                </a:cxn>
              </a:cxnLst>
              <a:rect l="0" t="0" r="r" b="b"/>
              <a:pathLst>
                <a:path w="818" h="1507">
                  <a:moveTo>
                    <a:pt x="83" y="1484"/>
                  </a:moveTo>
                  <a:cubicBezTo>
                    <a:pt x="100" y="1484"/>
                    <a:pt x="0" y="1507"/>
                    <a:pt x="121" y="1505"/>
                  </a:cubicBezTo>
                  <a:lnTo>
                    <a:pt x="809" y="1473"/>
                  </a:lnTo>
                  <a:lnTo>
                    <a:pt x="818" y="0"/>
                  </a:lnTo>
                  <a:lnTo>
                    <a:pt x="77" y="33"/>
                  </a:lnTo>
                  <a:lnTo>
                    <a:pt x="83" y="1484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401" name="Freeform 17"/>
            <p:cNvSpPr>
              <a:spLocks/>
            </p:cNvSpPr>
            <p:nvPr/>
          </p:nvSpPr>
          <p:spPr bwMode="auto">
            <a:xfrm>
              <a:off x="1200" y="1541"/>
              <a:ext cx="741" cy="1483"/>
            </a:xfrm>
            <a:custGeom>
              <a:avLst/>
              <a:gdLst/>
              <a:ahLst/>
              <a:cxnLst>
                <a:cxn ang="0">
                  <a:pos x="8" y="1808"/>
                </a:cxn>
                <a:cxn ang="0">
                  <a:pos x="72" y="1808"/>
                </a:cxn>
                <a:cxn ang="0">
                  <a:pos x="920" y="1776"/>
                </a:cxn>
                <a:cxn ang="0">
                  <a:pos x="920" y="0"/>
                </a:cxn>
                <a:cxn ang="0">
                  <a:pos x="0" y="40"/>
                </a:cxn>
                <a:cxn ang="0">
                  <a:pos x="8" y="1808"/>
                </a:cxn>
              </a:cxnLst>
              <a:rect l="0" t="0" r="r" b="b"/>
              <a:pathLst>
                <a:path w="920" h="1808">
                  <a:moveTo>
                    <a:pt x="8" y="1808"/>
                  </a:moveTo>
                  <a:cubicBezTo>
                    <a:pt x="29" y="1808"/>
                    <a:pt x="51" y="1808"/>
                    <a:pt x="72" y="1808"/>
                  </a:cubicBezTo>
                  <a:lnTo>
                    <a:pt x="920" y="1776"/>
                  </a:lnTo>
                  <a:lnTo>
                    <a:pt x="920" y="0"/>
                  </a:lnTo>
                  <a:lnTo>
                    <a:pt x="0" y="40"/>
                  </a:lnTo>
                  <a:lnTo>
                    <a:pt x="8" y="1808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402" name="Freeform 18"/>
            <p:cNvSpPr>
              <a:spLocks/>
            </p:cNvSpPr>
            <p:nvPr/>
          </p:nvSpPr>
          <p:spPr bwMode="auto">
            <a:xfrm>
              <a:off x="1935" y="1502"/>
              <a:ext cx="741" cy="1483"/>
            </a:xfrm>
            <a:custGeom>
              <a:avLst/>
              <a:gdLst/>
              <a:ahLst/>
              <a:cxnLst>
                <a:cxn ang="0">
                  <a:pos x="8" y="1808"/>
                </a:cxn>
                <a:cxn ang="0">
                  <a:pos x="72" y="1808"/>
                </a:cxn>
                <a:cxn ang="0">
                  <a:pos x="920" y="1776"/>
                </a:cxn>
                <a:cxn ang="0">
                  <a:pos x="920" y="0"/>
                </a:cxn>
                <a:cxn ang="0">
                  <a:pos x="0" y="40"/>
                </a:cxn>
                <a:cxn ang="0">
                  <a:pos x="8" y="1808"/>
                </a:cxn>
              </a:cxnLst>
              <a:rect l="0" t="0" r="r" b="b"/>
              <a:pathLst>
                <a:path w="920" h="1808">
                  <a:moveTo>
                    <a:pt x="8" y="1808"/>
                  </a:moveTo>
                  <a:cubicBezTo>
                    <a:pt x="29" y="1808"/>
                    <a:pt x="51" y="1808"/>
                    <a:pt x="72" y="1808"/>
                  </a:cubicBezTo>
                  <a:lnTo>
                    <a:pt x="920" y="1776"/>
                  </a:lnTo>
                  <a:lnTo>
                    <a:pt x="920" y="0"/>
                  </a:lnTo>
                  <a:lnTo>
                    <a:pt x="0" y="40"/>
                  </a:lnTo>
                  <a:lnTo>
                    <a:pt x="8" y="1808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403" name="Freeform 19"/>
            <p:cNvSpPr>
              <a:spLocks/>
            </p:cNvSpPr>
            <p:nvPr/>
          </p:nvSpPr>
          <p:spPr bwMode="auto">
            <a:xfrm>
              <a:off x="4783" y="1344"/>
              <a:ext cx="833" cy="1512"/>
            </a:xfrm>
            <a:custGeom>
              <a:avLst/>
              <a:gdLst/>
              <a:ahLst/>
              <a:cxnLst>
                <a:cxn ang="0">
                  <a:pos x="98" y="1483"/>
                </a:cxn>
                <a:cxn ang="0">
                  <a:pos x="121" y="1512"/>
                </a:cxn>
                <a:cxn ang="0">
                  <a:pos x="825" y="1480"/>
                </a:cxn>
                <a:cxn ang="0">
                  <a:pos x="833" y="0"/>
                </a:cxn>
                <a:cxn ang="0">
                  <a:pos x="92" y="33"/>
                </a:cxn>
                <a:cxn ang="0">
                  <a:pos x="98" y="1483"/>
                </a:cxn>
              </a:cxnLst>
              <a:rect l="0" t="0" r="r" b="b"/>
              <a:pathLst>
                <a:path w="833" h="1512">
                  <a:moveTo>
                    <a:pt x="98" y="1483"/>
                  </a:moveTo>
                  <a:cubicBezTo>
                    <a:pt x="115" y="1483"/>
                    <a:pt x="0" y="1512"/>
                    <a:pt x="121" y="1512"/>
                  </a:cubicBezTo>
                  <a:lnTo>
                    <a:pt x="825" y="1480"/>
                  </a:lnTo>
                  <a:lnTo>
                    <a:pt x="833" y="0"/>
                  </a:lnTo>
                  <a:lnTo>
                    <a:pt x="92" y="33"/>
                  </a:lnTo>
                  <a:lnTo>
                    <a:pt x="98" y="1483"/>
                  </a:lnTo>
                  <a:close/>
                </a:path>
              </a:pathLst>
            </a:custGeom>
            <a:solidFill>
              <a:srgbClr val="FF3300">
                <a:alpha val="61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407" name="AutoShape 23"/>
            <p:cNvSpPr>
              <a:spLocks noChangeArrowheads="1"/>
            </p:cNvSpPr>
            <p:nvPr/>
          </p:nvSpPr>
          <p:spPr bwMode="auto">
            <a:xfrm rot="-121750">
              <a:off x="3840" y="2877"/>
              <a:ext cx="1440" cy="1251"/>
            </a:xfrm>
            <a:prstGeom prst="hexagon">
              <a:avLst>
                <a:gd name="adj" fmla="val 28777"/>
                <a:gd name="vf" fmla="val 115470"/>
              </a:avLst>
            </a:prstGeom>
            <a:solidFill>
              <a:srgbClr val="3399FF">
                <a:alpha val="56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68325" y="2819400"/>
            <a:ext cx="2784475" cy="3886200"/>
            <a:chOff x="480" y="1440"/>
            <a:chExt cx="1994" cy="2688"/>
          </a:xfrm>
        </p:grpSpPr>
        <p:sp>
          <p:nvSpPr>
            <p:cNvPr id="656386" name="Freeform 2"/>
            <p:cNvSpPr>
              <a:spLocks/>
            </p:cNvSpPr>
            <p:nvPr/>
          </p:nvSpPr>
          <p:spPr bwMode="auto">
            <a:xfrm>
              <a:off x="480" y="1440"/>
              <a:ext cx="1992" cy="912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384" y="48"/>
                </a:cxn>
                <a:cxn ang="0">
                  <a:pos x="1296" y="0"/>
                </a:cxn>
                <a:cxn ang="0">
                  <a:pos x="1992" y="450"/>
                </a:cxn>
                <a:cxn ang="0">
                  <a:pos x="1680" y="864"/>
                </a:cxn>
                <a:cxn ang="0">
                  <a:pos x="768" y="912"/>
                </a:cxn>
                <a:cxn ang="0">
                  <a:pos x="0" y="576"/>
                </a:cxn>
              </a:cxnLst>
              <a:rect l="0" t="0" r="r" b="b"/>
              <a:pathLst>
                <a:path w="1992" h="912">
                  <a:moveTo>
                    <a:pt x="0" y="576"/>
                  </a:moveTo>
                  <a:lnTo>
                    <a:pt x="384" y="48"/>
                  </a:lnTo>
                  <a:lnTo>
                    <a:pt x="1296" y="0"/>
                  </a:lnTo>
                  <a:lnTo>
                    <a:pt x="1992" y="450"/>
                  </a:lnTo>
                  <a:lnTo>
                    <a:pt x="1680" y="864"/>
                  </a:lnTo>
                  <a:lnTo>
                    <a:pt x="768" y="912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rgbClr val="3399FF">
                <a:alpha val="63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87" name="Freeform 3"/>
            <p:cNvSpPr>
              <a:spLocks/>
            </p:cNvSpPr>
            <p:nvPr/>
          </p:nvSpPr>
          <p:spPr bwMode="auto">
            <a:xfrm>
              <a:off x="480" y="3216"/>
              <a:ext cx="1986" cy="912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384" y="48"/>
                </a:cxn>
                <a:cxn ang="0">
                  <a:pos x="1296" y="0"/>
                </a:cxn>
                <a:cxn ang="0">
                  <a:pos x="1986" y="462"/>
                </a:cxn>
                <a:cxn ang="0">
                  <a:pos x="1680" y="864"/>
                </a:cxn>
                <a:cxn ang="0">
                  <a:pos x="768" y="912"/>
                </a:cxn>
                <a:cxn ang="0">
                  <a:pos x="0" y="576"/>
                </a:cxn>
              </a:cxnLst>
              <a:rect l="0" t="0" r="r" b="b"/>
              <a:pathLst>
                <a:path w="1986" h="912">
                  <a:moveTo>
                    <a:pt x="0" y="576"/>
                  </a:moveTo>
                  <a:lnTo>
                    <a:pt x="384" y="48"/>
                  </a:lnTo>
                  <a:lnTo>
                    <a:pt x="1296" y="0"/>
                  </a:lnTo>
                  <a:lnTo>
                    <a:pt x="1986" y="462"/>
                  </a:lnTo>
                  <a:lnTo>
                    <a:pt x="1680" y="864"/>
                  </a:lnTo>
                  <a:lnTo>
                    <a:pt x="768" y="912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rgbClr val="3399FF">
                <a:alpha val="63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88" name="Line 4"/>
            <p:cNvSpPr>
              <a:spLocks noChangeShapeType="1"/>
            </p:cNvSpPr>
            <p:nvPr/>
          </p:nvSpPr>
          <p:spPr bwMode="auto">
            <a:xfrm>
              <a:off x="1776" y="1440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89" name="Line 5"/>
            <p:cNvSpPr>
              <a:spLocks noChangeShapeType="1"/>
            </p:cNvSpPr>
            <p:nvPr/>
          </p:nvSpPr>
          <p:spPr bwMode="auto">
            <a:xfrm>
              <a:off x="864" y="1488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90" name="Freeform 6"/>
            <p:cNvSpPr>
              <a:spLocks/>
            </p:cNvSpPr>
            <p:nvPr/>
          </p:nvSpPr>
          <p:spPr bwMode="auto">
            <a:xfrm>
              <a:off x="480" y="1892"/>
              <a:ext cx="1994" cy="2236"/>
            </a:xfrm>
            <a:custGeom>
              <a:avLst/>
              <a:gdLst/>
              <a:ahLst/>
              <a:cxnLst>
                <a:cxn ang="0">
                  <a:pos x="0" y="1900"/>
                </a:cxn>
                <a:cxn ang="0">
                  <a:pos x="768" y="2236"/>
                </a:cxn>
                <a:cxn ang="0">
                  <a:pos x="1680" y="2188"/>
                </a:cxn>
                <a:cxn ang="0">
                  <a:pos x="1986" y="1792"/>
                </a:cxn>
                <a:cxn ang="0">
                  <a:pos x="1994" y="0"/>
                </a:cxn>
                <a:cxn ang="0">
                  <a:pos x="1680" y="412"/>
                </a:cxn>
                <a:cxn ang="0">
                  <a:pos x="768" y="460"/>
                </a:cxn>
                <a:cxn ang="0">
                  <a:pos x="0" y="124"/>
                </a:cxn>
                <a:cxn ang="0">
                  <a:pos x="0" y="1900"/>
                </a:cxn>
              </a:cxnLst>
              <a:rect l="0" t="0" r="r" b="b"/>
              <a:pathLst>
                <a:path w="1994" h="2236">
                  <a:moveTo>
                    <a:pt x="0" y="1900"/>
                  </a:moveTo>
                  <a:lnTo>
                    <a:pt x="768" y="2236"/>
                  </a:lnTo>
                  <a:lnTo>
                    <a:pt x="1680" y="2188"/>
                  </a:lnTo>
                  <a:lnTo>
                    <a:pt x="1986" y="1792"/>
                  </a:lnTo>
                  <a:lnTo>
                    <a:pt x="1994" y="0"/>
                  </a:lnTo>
                  <a:lnTo>
                    <a:pt x="1680" y="412"/>
                  </a:lnTo>
                  <a:lnTo>
                    <a:pt x="768" y="460"/>
                  </a:lnTo>
                  <a:lnTo>
                    <a:pt x="0" y="124"/>
                  </a:lnTo>
                  <a:lnTo>
                    <a:pt x="0" y="1900"/>
                  </a:lnTo>
                  <a:close/>
                </a:path>
              </a:pathLst>
            </a:custGeom>
            <a:solidFill>
              <a:srgbClr val="66CCFF">
                <a:alpha val="52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91" name="Line 7"/>
            <p:cNvSpPr>
              <a:spLocks noChangeShapeType="1"/>
            </p:cNvSpPr>
            <p:nvPr/>
          </p:nvSpPr>
          <p:spPr bwMode="auto">
            <a:xfrm>
              <a:off x="1248" y="2352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92" name="Line 8"/>
            <p:cNvSpPr>
              <a:spLocks noChangeShapeType="1"/>
            </p:cNvSpPr>
            <p:nvPr/>
          </p:nvSpPr>
          <p:spPr bwMode="auto">
            <a:xfrm>
              <a:off x="2160" y="2304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6393" name="Line 9"/>
            <p:cNvSpPr>
              <a:spLocks noChangeShapeType="1"/>
            </p:cNvSpPr>
            <p:nvPr/>
          </p:nvSpPr>
          <p:spPr bwMode="auto">
            <a:xfrm>
              <a:off x="480" y="2016"/>
              <a:ext cx="0" cy="17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56394" name="Text Box 10"/>
          <p:cNvSpPr txBox="1">
            <a:spLocks noChangeArrowheads="1"/>
          </p:cNvSpPr>
          <p:nvPr/>
        </p:nvSpPr>
        <p:spPr bwMode="auto">
          <a:xfrm>
            <a:off x="0" y="76200"/>
            <a:ext cx="6934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Площадью полной поверхности призмы </a:t>
            </a:r>
            <a:r>
              <a:rPr lang="ru-RU" sz="2400"/>
              <a:t>называется сумма площадей всех граней, а </a:t>
            </a: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площадью боковой поверхности призмы</a:t>
            </a:r>
            <a:r>
              <a:rPr lang="ru-RU" sz="2400"/>
              <a:t> – сумма площадей ее боковых граней. </a:t>
            </a:r>
          </a:p>
        </p:txBody>
      </p:sp>
      <p:graphicFrame>
        <p:nvGraphicFramePr>
          <p:cNvPr id="656397" name="Object 13"/>
          <p:cNvGraphicFramePr>
            <a:graphicFrameLocks noChangeAspect="1"/>
          </p:cNvGraphicFramePr>
          <p:nvPr/>
        </p:nvGraphicFramePr>
        <p:xfrm>
          <a:off x="152400" y="1524000"/>
          <a:ext cx="3962400" cy="792163"/>
        </p:xfrm>
        <a:graphic>
          <a:graphicData uri="http://schemas.openxmlformats.org/presentationml/2006/ole">
            <p:oleObj spid="_x0000_s3074" name="Формула" r:id="rId3" imgW="1143000" imgH="228600" progId="Equation.3">
              <p:embed/>
            </p:oleObj>
          </a:graphicData>
        </a:graphic>
      </p:graphicFrame>
      <p:graphicFrame>
        <p:nvGraphicFramePr>
          <p:cNvPr id="656409" name="Object 25"/>
          <p:cNvGraphicFramePr>
            <a:graphicFrameLocks noChangeAspect="1"/>
          </p:cNvGraphicFramePr>
          <p:nvPr/>
        </p:nvGraphicFramePr>
        <p:xfrm>
          <a:off x="3657600" y="5867400"/>
          <a:ext cx="2597150" cy="792163"/>
        </p:xfrm>
        <a:graphic>
          <a:graphicData uri="http://schemas.openxmlformats.org/presentationml/2006/ole">
            <p:oleObj spid="_x0000_s3075" name="Формула" r:id="rId4" imgW="749160" imgH="228600" progId="Equation.3">
              <p:embed/>
            </p:oleObj>
          </a:graphicData>
        </a:graphic>
      </p:graphicFrame>
      <p:sp>
        <p:nvSpPr>
          <p:cNvPr id="656410" name="Text Box 26"/>
          <p:cNvSpPr txBox="1">
            <a:spLocks noChangeArrowheads="1"/>
          </p:cNvSpPr>
          <p:nvPr/>
        </p:nvSpPr>
        <p:spPr bwMode="auto">
          <a:xfrm>
            <a:off x="171450" y="44958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</a:t>
            </a:r>
            <a:endParaRPr lang="ru-RU" sz="36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56411" name="Text Box 27"/>
          <p:cNvSpPr txBox="1">
            <a:spLocks noChangeArrowheads="1"/>
          </p:cNvSpPr>
          <p:nvPr/>
        </p:nvSpPr>
        <p:spPr bwMode="auto">
          <a:xfrm>
            <a:off x="171450" y="44958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</a:t>
            </a:r>
            <a:endParaRPr lang="ru-RU" sz="36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56412" name="AutoShape 28"/>
          <p:cNvSpPr>
            <a:spLocks/>
          </p:cNvSpPr>
          <p:nvPr/>
        </p:nvSpPr>
        <p:spPr bwMode="auto">
          <a:xfrm rot="16056478">
            <a:off x="5275263" y="1431925"/>
            <a:ext cx="576262" cy="6853238"/>
          </a:xfrm>
          <a:prstGeom prst="leftBrace">
            <a:avLst>
              <a:gd name="adj1" fmla="val 99105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56413" name="Text Box 29"/>
          <p:cNvSpPr txBox="1">
            <a:spLocks noChangeArrowheads="1"/>
          </p:cNvSpPr>
          <p:nvPr/>
        </p:nvSpPr>
        <p:spPr bwMode="auto">
          <a:xfrm>
            <a:off x="5181600" y="5029200"/>
            <a:ext cx="892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</a:t>
            </a:r>
            <a:r>
              <a:rPr lang="en-US" sz="2800" b="1" i="1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oc</a:t>
            </a:r>
            <a:r>
              <a:rPr lang="ru-RU" sz="2800" b="1" i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</a:t>
            </a:r>
            <a:endParaRPr lang="ru-RU" sz="28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5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92396 -0.257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6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" y="-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5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64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5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5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5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411" grpId="0"/>
      <p:bldP spid="656412" grpId="0" animBg="1"/>
      <p:bldP spid="6564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№ 229(а)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Дано: АВСА</a:t>
            </a:r>
            <a:r>
              <a:rPr lang="ru-RU" baseline="-25000" dirty="0" smtClean="0"/>
              <a:t>1</a:t>
            </a:r>
            <a:r>
              <a:rPr lang="ru-RU" dirty="0" smtClean="0"/>
              <a:t>В</a:t>
            </a:r>
            <a:r>
              <a:rPr lang="ru-RU" baseline="-25000" dirty="0" smtClean="0"/>
              <a:t>1</a:t>
            </a:r>
            <a:r>
              <a:rPr lang="ru-RU" dirty="0" smtClean="0"/>
              <a:t>С</a:t>
            </a:r>
            <a:r>
              <a:rPr lang="ru-RU" baseline="-25000" dirty="0" smtClean="0"/>
              <a:t>1</a:t>
            </a:r>
            <a:r>
              <a:rPr lang="ru-RU" dirty="0" smtClean="0"/>
              <a:t>-правильная</a:t>
            </a:r>
          </a:p>
          <a:p>
            <a:pPr>
              <a:buNone/>
            </a:pPr>
            <a:r>
              <a:rPr lang="ru-RU" dirty="0" smtClean="0"/>
              <a:t> треугольная призма.</a:t>
            </a:r>
          </a:p>
          <a:p>
            <a:pPr>
              <a:buNone/>
            </a:pPr>
            <a:r>
              <a:rPr lang="ru-RU" dirty="0" smtClean="0"/>
              <a:t>АВ=10 см. АА</a:t>
            </a:r>
            <a:r>
              <a:rPr lang="ru-RU" baseline="-25000" dirty="0" smtClean="0"/>
              <a:t>1</a:t>
            </a:r>
            <a:r>
              <a:rPr lang="ru-RU" dirty="0" smtClean="0"/>
              <a:t>=15 см.</a:t>
            </a:r>
          </a:p>
          <a:p>
            <a:pPr>
              <a:buNone/>
            </a:pPr>
            <a:r>
              <a:rPr lang="ru-RU" dirty="0" smtClean="0"/>
              <a:t> Найти:</a:t>
            </a:r>
            <a:r>
              <a:rPr lang="en-US" dirty="0" smtClean="0"/>
              <a:t>S</a:t>
            </a:r>
            <a:r>
              <a:rPr lang="ru-RU" baseline="-25000" dirty="0" smtClean="0"/>
              <a:t>,бок, </a:t>
            </a:r>
            <a:r>
              <a:rPr lang="ru-RU" dirty="0" smtClean="0"/>
              <a:t>;</a:t>
            </a:r>
            <a:r>
              <a:rPr lang="ru-RU" baseline="-25000" dirty="0" smtClean="0"/>
              <a:t> </a:t>
            </a:r>
            <a:r>
              <a:rPr lang="en-US" dirty="0" smtClean="0"/>
              <a:t>S</a:t>
            </a:r>
            <a:r>
              <a:rPr lang="ru-RU" baseline="-25000" dirty="0" err="1" smtClean="0"/>
              <a:t>пов</a:t>
            </a:r>
            <a:r>
              <a:rPr lang="ru-RU" baseline="-25000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Решение</a:t>
            </a:r>
          </a:p>
          <a:p>
            <a:pPr>
              <a:buNone/>
            </a:pPr>
            <a:r>
              <a:rPr lang="en-US" dirty="0" smtClean="0"/>
              <a:t>S</a:t>
            </a:r>
            <a:r>
              <a:rPr lang="ru-RU" baseline="-25000" dirty="0" smtClean="0"/>
              <a:t>бок </a:t>
            </a:r>
            <a:r>
              <a:rPr lang="ru-RU" dirty="0" smtClean="0"/>
              <a:t>= Р</a:t>
            </a:r>
            <a:r>
              <a:rPr lang="en-US" dirty="0" smtClean="0"/>
              <a:t>h</a:t>
            </a:r>
            <a:r>
              <a:rPr lang="ru-RU" dirty="0" smtClean="0"/>
              <a:t>    Р=10·3=30 (см.)    </a:t>
            </a:r>
            <a:r>
              <a:rPr lang="en-US" dirty="0" smtClean="0"/>
              <a:t>h</a:t>
            </a:r>
            <a:r>
              <a:rPr lang="ru-RU" dirty="0" smtClean="0"/>
              <a:t>=15см. </a:t>
            </a:r>
            <a:r>
              <a:rPr lang="en-US" dirty="0" smtClean="0"/>
              <a:t>S</a:t>
            </a:r>
            <a:r>
              <a:rPr lang="ru-RU" baseline="-25000" dirty="0" smtClean="0"/>
              <a:t>бок</a:t>
            </a:r>
            <a:r>
              <a:rPr lang="ru-RU" dirty="0" smtClean="0"/>
              <a:t>=30·15=450 (см</a:t>
            </a:r>
            <a:r>
              <a:rPr lang="ru-RU" baseline="30000" dirty="0" smtClean="0"/>
              <a:t>2)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</a:t>
            </a:r>
            <a:r>
              <a:rPr lang="ru-RU" baseline="-25000" dirty="0" err="1" smtClean="0"/>
              <a:t>пов</a:t>
            </a:r>
            <a:r>
              <a:rPr lang="ru-RU" dirty="0" smtClean="0"/>
              <a:t> = </a:t>
            </a:r>
            <a:r>
              <a:rPr lang="en-US" dirty="0" smtClean="0"/>
              <a:t>S</a:t>
            </a:r>
            <a:r>
              <a:rPr lang="ru-RU" baseline="-25000" dirty="0" smtClean="0"/>
              <a:t>бок</a:t>
            </a:r>
            <a:r>
              <a:rPr lang="ru-RU" dirty="0" smtClean="0"/>
              <a:t>+2 </a:t>
            </a:r>
            <a:r>
              <a:rPr lang="en-US" dirty="0" smtClean="0"/>
              <a:t>S</a:t>
            </a:r>
            <a:r>
              <a:rPr lang="ru-RU" baseline="-25000" dirty="0" err="1" smtClean="0"/>
              <a:t>осн</a:t>
            </a:r>
            <a:r>
              <a:rPr lang="ru-RU" baseline="-25000" dirty="0" smtClean="0"/>
              <a:t>.</a:t>
            </a:r>
            <a:r>
              <a:rPr lang="ru-RU" dirty="0" smtClean="0"/>
              <a:t>       </a:t>
            </a:r>
            <a:r>
              <a:rPr lang="en-US" dirty="0" smtClean="0"/>
              <a:t>S</a:t>
            </a:r>
            <a:r>
              <a:rPr lang="ru-RU" baseline="-25000" dirty="0" err="1" smtClean="0"/>
              <a:t>осн.</a:t>
            </a:r>
            <a:r>
              <a:rPr lang="ru-RU" dirty="0" err="1" smtClean="0"/>
              <a:t>=</a:t>
            </a:r>
            <a:r>
              <a:rPr lang="ru-RU" dirty="0" smtClean="0"/>
              <a:t>           .    </a:t>
            </a:r>
            <a:r>
              <a:rPr lang="en-US" dirty="0" smtClean="0"/>
              <a:t>S</a:t>
            </a:r>
            <a:r>
              <a:rPr lang="ru-RU" baseline="-25000" dirty="0" err="1" smtClean="0"/>
              <a:t>осн</a:t>
            </a:r>
            <a:r>
              <a:rPr lang="ru-RU" dirty="0" err="1" smtClean="0"/>
              <a:t>=</a:t>
            </a:r>
            <a:r>
              <a:rPr lang="ru-RU" dirty="0" smtClean="0"/>
              <a:t>           =25       (см</a:t>
            </a:r>
            <a:r>
              <a:rPr lang="ru-RU" baseline="30000" dirty="0" smtClean="0"/>
              <a:t>2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en-US" dirty="0" smtClean="0"/>
              <a:t>S</a:t>
            </a:r>
            <a:r>
              <a:rPr lang="ru-RU" baseline="-25000" dirty="0" smtClean="0"/>
              <a:t>пов</a:t>
            </a:r>
            <a:r>
              <a:rPr lang="ru-RU" dirty="0" smtClean="0"/>
              <a:t>=450+50(см</a:t>
            </a:r>
            <a:r>
              <a:rPr lang="ru-RU" baseline="30000" dirty="0" smtClean="0"/>
              <a:t>2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Ответ: 450+50          (см</a:t>
            </a:r>
            <a:r>
              <a:rPr lang="ru-RU" baseline="30000" dirty="0" smtClean="0"/>
              <a:t>2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715140" y="2214554"/>
            <a:ext cx="928694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7643834" y="2214554"/>
            <a:ext cx="57150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0800000" flipV="1">
            <a:off x="6715140" y="2571744"/>
            <a:ext cx="150019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6786578" y="3071810"/>
            <a:ext cx="857256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643834" y="3071810"/>
            <a:ext cx="57150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786578" y="3429000"/>
            <a:ext cx="142876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6322231" y="3036091"/>
            <a:ext cx="85725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7786710" y="300037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7572396" y="228599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7536677" y="2607463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7572396" y="292893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7608115" y="3036091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071934" y="4500570"/>
          <a:ext cx="714380" cy="759029"/>
        </p:xfrm>
        <a:graphic>
          <a:graphicData uri="http://schemas.openxmlformats.org/presentationml/2006/ole">
            <p:oleObj spid="_x0000_s22530" name="Формула" r:id="rId3" imgW="406080" imgH="431640" progId="Equation.3">
              <p:embed/>
            </p:oleObj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5857885" y="4643446"/>
          <a:ext cx="714380" cy="656458"/>
        </p:xfrm>
        <a:graphic>
          <a:graphicData uri="http://schemas.openxmlformats.org/presentationml/2006/ole">
            <p:oleObj spid="_x0000_s22531" name="Формула" r:id="rId4" imgW="469800" imgH="431640" progId="Equation.3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7143769" y="4572008"/>
          <a:ext cx="514354" cy="428628"/>
        </p:xfrm>
        <a:graphic>
          <a:graphicData uri="http://schemas.openxmlformats.org/presentationml/2006/ole">
            <p:oleObj spid="_x0000_s22532" name="Формула" r:id="rId5" imgW="228600" imgH="228600" progId="Equation.3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2557448" y="5500702"/>
          <a:ext cx="514354" cy="428628"/>
        </p:xfrm>
        <a:graphic>
          <a:graphicData uri="http://schemas.openxmlformats.org/presentationml/2006/ole">
            <p:oleObj spid="_x0000_s22534" name="Формула" r:id="rId6" imgW="228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00306"/>
            <a:ext cx="7858180" cy="3714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Задача №1</a:t>
            </a:r>
            <a:r>
              <a:rPr lang="ru-RU" dirty="0" smtClean="0"/>
              <a:t>: сторона основания правильной треугольной призмы равна 6см., а диагональ боковой грани равна 10см. Найти площадь боковой и полной поверхности призмы.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</p:txBody>
      </p:sp>
      <p:graphicFrame>
        <p:nvGraphicFramePr>
          <p:cNvPr id="4" name="Объект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3554" name="Формула" r:id="rId3" imgW="0" imgH="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План решения задачи.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43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1.Внимательно прочитать задачу.  Помни, каждое слово задачи несет информацию, необходимую для ее решения.</a:t>
            </a:r>
          </a:p>
          <a:p>
            <a:pPr>
              <a:buNone/>
            </a:pPr>
            <a:r>
              <a:rPr lang="ru-RU" sz="1600" dirty="0" smtClean="0"/>
              <a:t>2. Выполни рисунок к задаче и отметь на нем все, что известно.</a:t>
            </a:r>
          </a:p>
          <a:p>
            <a:pPr>
              <a:buNone/>
            </a:pPr>
            <a:r>
              <a:rPr lang="ru-RU" sz="1600" dirty="0" smtClean="0"/>
              <a:t>3.Запиши  что дано и что надо найти</a:t>
            </a:r>
          </a:p>
          <a:p>
            <a:pPr>
              <a:buNone/>
            </a:pPr>
            <a:r>
              <a:rPr lang="ru-RU" sz="1600" dirty="0" smtClean="0"/>
              <a:t>4.Сделай обоснование рисунка, если нужно.</a:t>
            </a:r>
          </a:p>
          <a:p>
            <a:pPr>
              <a:buNone/>
            </a:pPr>
            <a:r>
              <a:rPr lang="ru-RU" sz="1600" dirty="0" smtClean="0"/>
              <a:t>5.Начинай решение с ответа на главный вопрос задачи.</a:t>
            </a:r>
          </a:p>
          <a:p>
            <a:pPr>
              <a:buNone/>
            </a:pPr>
            <a:r>
              <a:rPr lang="ru-RU" sz="1600" dirty="0" smtClean="0"/>
              <a:t>6.Запиши нужную формулу или выдели треугольник, в который входит неизвестное.</a:t>
            </a:r>
          </a:p>
          <a:p>
            <a:pPr>
              <a:buNone/>
            </a:pPr>
            <a:r>
              <a:rPr lang="ru-RU" sz="1600" dirty="0" smtClean="0"/>
              <a:t>7.Запиши все, что известно (в этой формуле)  об этом треугольнике и если достаточно данных найди неизвестное, пользуясь правилами решения прямоугольных треугольников (теорема Пифагора, значение синуса, косинуса,  тангенса  острого угла и т.д.)  или просто треугольников (например: теорема синусов, теорема косинусов и т.д.)  Задача решена.</a:t>
            </a:r>
          </a:p>
          <a:p>
            <a:pPr>
              <a:buNone/>
            </a:pPr>
            <a:r>
              <a:rPr lang="ru-RU" sz="1600" dirty="0" smtClean="0"/>
              <a:t>8.В противном случае у тебя  появится новое неизвестное, которое необходимо найти, рассматривая уже </a:t>
            </a:r>
            <a:r>
              <a:rPr lang="ru-RU" sz="1600" b="1" u="sng" dirty="0" smtClean="0"/>
              <a:t>другой </a:t>
            </a:r>
            <a:r>
              <a:rPr lang="ru-RU" sz="1600" dirty="0" smtClean="0"/>
              <a:t>треугольник.</a:t>
            </a:r>
          </a:p>
          <a:p>
            <a:pPr>
              <a:buNone/>
            </a:pPr>
            <a:r>
              <a:rPr lang="ru-RU" sz="1600" dirty="0" smtClean="0"/>
              <a:t>9.И так до тех пор, пока  рассматриваемый треугольник не будет решен.</a:t>
            </a:r>
          </a:p>
          <a:p>
            <a:pPr>
              <a:buNone/>
            </a:pPr>
            <a:r>
              <a:rPr lang="ru-RU" sz="1600" dirty="0" smtClean="0"/>
              <a:t>10.Найди ответ на главный вопрос задачи, для этого вернись  к  первому,  рассматриваемому  тобой треугольнику п.6  и реши его.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832" name="Freeform 64"/>
          <p:cNvSpPr>
            <a:spLocks/>
          </p:cNvSpPr>
          <p:nvPr/>
        </p:nvSpPr>
        <p:spPr bwMode="auto">
          <a:xfrm>
            <a:off x="2603500" y="2006600"/>
            <a:ext cx="1803400" cy="3810000"/>
          </a:xfrm>
          <a:custGeom>
            <a:avLst/>
            <a:gdLst/>
            <a:ahLst/>
            <a:cxnLst>
              <a:cxn ang="0">
                <a:pos x="0" y="2400"/>
              </a:cxn>
              <a:cxn ang="0">
                <a:pos x="1136" y="2112"/>
              </a:cxn>
              <a:cxn ang="0">
                <a:pos x="1136" y="0"/>
              </a:cxn>
              <a:cxn ang="0">
                <a:pos x="0" y="272"/>
              </a:cxn>
            </a:cxnLst>
            <a:rect l="0" t="0" r="r" b="b"/>
            <a:pathLst>
              <a:path w="1136" h="2400">
                <a:moveTo>
                  <a:pt x="0" y="2400"/>
                </a:moveTo>
                <a:lnTo>
                  <a:pt x="1136" y="2112"/>
                </a:lnTo>
                <a:lnTo>
                  <a:pt x="1136" y="0"/>
                </a:lnTo>
                <a:lnTo>
                  <a:pt x="0" y="272"/>
                </a:lnTo>
              </a:path>
            </a:pathLst>
          </a:custGeom>
          <a:solidFill>
            <a:srgbClr val="FF9933">
              <a:alpha val="41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771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/>
              <a:t>              Стороны основания прямого параллелепипеда равны 8 см и 15 см и образуют угол в 60</a:t>
            </a:r>
            <a:r>
              <a:rPr lang="ru-RU" sz="2400" baseline="30000" dirty="0"/>
              <a:t>0</a:t>
            </a:r>
            <a:r>
              <a:rPr lang="ru-RU" sz="2400" dirty="0"/>
              <a:t>. Меньшая из площадей </a:t>
            </a:r>
            <a:r>
              <a:rPr lang="ru-RU" sz="2400" dirty="0" smtClean="0"/>
              <a:t>диагональных сечений </a:t>
            </a:r>
            <a:r>
              <a:rPr lang="ru-RU" sz="2400" dirty="0"/>
              <a:t>равна 130 см</a:t>
            </a:r>
            <a:r>
              <a:rPr lang="ru-RU" sz="2400" baseline="30000" dirty="0"/>
              <a:t>2</a:t>
            </a:r>
            <a:r>
              <a:rPr lang="ru-RU" sz="2400" dirty="0"/>
              <a:t>. Найдите площадь поверхности параллелепипеда.</a:t>
            </a:r>
          </a:p>
        </p:txBody>
      </p:sp>
      <p:sp>
        <p:nvSpPr>
          <p:cNvPr id="672772" name="Text Box 4"/>
          <p:cNvSpPr txBox="1">
            <a:spLocks noChangeArrowheads="1"/>
          </p:cNvSpPr>
          <p:nvPr/>
        </p:nvSpPr>
        <p:spPr bwMode="auto">
          <a:xfrm>
            <a:off x="2971800" y="1600200"/>
            <a:ext cx="1201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№ 231.</a:t>
            </a:r>
          </a:p>
        </p:txBody>
      </p:sp>
      <p:sp>
        <p:nvSpPr>
          <p:cNvPr id="672774" name="AutoShape 6"/>
          <p:cNvSpPr>
            <a:spLocks noChangeArrowheads="1"/>
          </p:cNvSpPr>
          <p:nvPr/>
        </p:nvSpPr>
        <p:spPr bwMode="auto">
          <a:xfrm>
            <a:off x="838200" y="1981200"/>
            <a:ext cx="3581400" cy="42672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672775" name="Freeform 7"/>
          <p:cNvSpPr>
            <a:spLocks/>
          </p:cNvSpPr>
          <p:nvPr/>
        </p:nvSpPr>
        <p:spPr bwMode="auto">
          <a:xfrm>
            <a:off x="1727200" y="1993900"/>
            <a:ext cx="2679700" cy="3416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2152"/>
              </a:cxn>
              <a:cxn ang="0">
                <a:pos x="1688" y="2128"/>
              </a:cxn>
            </a:cxnLst>
            <a:rect l="0" t="0" r="r" b="b"/>
            <a:pathLst>
              <a:path w="1688" h="2152">
                <a:moveTo>
                  <a:pt x="0" y="0"/>
                </a:moveTo>
                <a:lnTo>
                  <a:pt x="32" y="2152"/>
                </a:lnTo>
                <a:lnTo>
                  <a:pt x="1688" y="2128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776" name="Text Box 8"/>
          <p:cNvSpPr txBox="1">
            <a:spLocks noChangeArrowheads="1"/>
          </p:cNvSpPr>
          <p:nvPr/>
        </p:nvSpPr>
        <p:spPr bwMode="auto">
          <a:xfrm>
            <a:off x="3352800" y="6248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В</a:t>
            </a:r>
          </a:p>
        </p:txBody>
      </p:sp>
      <p:sp>
        <p:nvSpPr>
          <p:cNvPr id="672777" name="Text Box 9"/>
          <p:cNvSpPr txBox="1">
            <a:spLocks noChangeArrowheads="1"/>
          </p:cNvSpPr>
          <p:nvPr/>
        </p:nvSpPr>
        <p:spPr bwMode="auto">
          <a:xfrm>
            <a:off x="4419600" y="5181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С</a:t>
            </a:r>
          </a:p>
        </p:txBody>
      </p:sp>
      <p:sp>
        <p:nvSpPr>
          <p:cNvPr id="672778" name="Text Box 10"/>
          <p:cNvSpPr txBox="1">
            <a:spLocks noChangeArrowheads="1"/>
          </p:cNvSpPr>
          <p:nvPr/>
        </p:nvSpPr>
        <p:spPr bwMode="auto">
          <a:xfrm>
            <a:off x="381000" y="25908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А</a:t>
            </a:r>
            <a:r>
              <a:rPr lang="en-US" sz="2400" b="1" baseline="-25000">
                <a:solidFill>
                  <a:schemeClr val="tx2"/>
                </a:solidFill>
              </a:rPr>
              <a:t>1</a:t>
            </a:r>
            <a:endParaRPr lang="ru-RU" sz="2400" b="1">
              <a:solidFill>
                <a:schemeClr val="tx2"/>
              </a:solidFill>
            </a:endParaRPr>
          </a:p>
        </p:txBody>
      </p:sp>
      <p:sp>
        <p:nvSpPr>
          <p:cNvPr id="672779" name="Text Box 11"/>
          <p:cNvSpPr txBox="1">
            <a:spLocks noChangeArrowheads="1"/>
          </p:cNvSpPr>
          <p:nvPr/>
        </p:nvSpPr>
        <p:spPr bwMode="auto">
          <a:xfrm>
            <a:off x="1447800" y="1524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tx2"/>
                </a:solidFill>
              </a:rPr>
              <a:t>D</a:t>
            </a:r>
            <a:r>
              <a:rPr lang="en-US" sz="2400" b="1" baseline="-25000">
                <a:solidFill>
                  <a:schemeClr val="tx2"/>
                </a:solidFill>
              </a:rPr>
              <a:t>1</a:t>
            </a:r>
            <a:endParaRPr lang="ru-RU" sz="2400" b="1">
              <a:solidFill>
                <a:schemeClr val="tx2"/>
              </a:solidFill>
            </a:endParaRPr>
          </a:p>
        </p:txBody>
      </p:sp>
      <p:sp>
        <p:nvSpPr>
          <p:cNvPr id="672780" name="Text Box 12"/>
          <p:cNvSpPr txBox="1">
            <a:spLocks noChangeArrowheads="1"/>
          </p:cNvSpPr>
          <p:nvPr/>
        </p:nvSpPr>
        <p:spPr bwMode="auto">
          <a:xfrm>
            <a:off x="4343400" y="1752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С</a:t>
            </a:r>
            <a:r>
              <a:rPr lang="en-US" sz="2400" b="1" baseline="-25000">
                <a:solidFill>
                  <a:schemeClr val="tx2"/>
                </a:solidFill>
              </a:rPr>
              <a:t>1</a:t>
            </a:r>
            <a:endParaRPr lang="ru-RU" sz="2400" b="1">
              <a:solidFill>
                <a:schemeClr val="tx2"/>
              </a:solidFill>
            </a:endParaRPr>
          </a:p>
        </p:txBody>
      </p:sp>
      <p:sp>
        <p:nvSpPr>
          <p:cNvPr id="672781" name="Text Box 13"/>
          <p:cNvSpPr txBox="1">
            <a:spLocks noChangeArrowheads="1"/>
          </p:cNvSpPr>
          <p:nvPr/>
        </p:nvSpPr>
        <p:spPr bwMode="auto">
          <a:xfrm>
            <a:off x="3581400" y="27432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В</a:t>
            </a:r>
            <a:r>
              <a:rPr lang="en-US" sz="2400" b="1" baseline="-25000">
                <a:solidFill>
                  <a:schemeClr val="tx2"/>
                </a:solidFill>
              </a:rPr>
              <a:t>1</a:t>
            </a:r>
            <a:endParaRPr lang="ru-RU" sz="2400" b="1">
              <a:solidFill>
                <a:schemeClr val="tx2"/>
              </a:solidFill>
            </a:endParaRPr>
          </a:p>
        </p:txBody>
      </p:sp>
      <p:sp>
        <p:nvSpPr>
          <p:cNvPr id="672784" name="Freeform 16"/>
          <p:cNvSpPr>
            <a:spLocks/>
          </p:cNvSpPr>
          <p:nvPr/>
        </p:nvSpPr>
        <p:spPr bwMode="auto">
          <a:xfrm>
            <a:off x="825500" y="5410200"/>
            <a:ext cx="977900" cy="838200"/>
          </a:xfrm>
          <a:custGeom>
            <a:avLst/>
            <a:gdLst/>
            <a:ahLst/>
            <a:cxnLst>
              <a:cxn ang="0">
                <a:pos x="616" y="0"/>
              </a:cxn>
              <a:cxn ang="0">
                <a:pos x="0" y="528"/>
              </a:cxn>
            </a:cxnLst>
            <a:rect l="0" t="0" r="r" b="b"/>
            <a:pathLst>
              <a:path w="616" h="528">
                <a:moveTo>
                  <a:pt x="616" y="0"/>
                </a:moveTo>
                <a:lnTo>
                  <a:pt x="0" y="528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785" name="Text Box 17"/>
          <p:cNvSpPr txBox="1">
            <a:spLocks noChangeArrowheads="1"/>
          </p:cNvSpPr>
          <p:nvPr/>
        </p:nvSpPr>
        <p:spPr bwMode="auto">
          <a:xfrm>
            <a:off x="1447800" y="51054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tx2"/>
                </a:solidFill>
              </a:rPr>
              <a:t>D</a:t>
            </a:r>
            <a:endParaRPr lang="ru-RU" sz="2400" b="1">
              <a:solidFill>
                <a:schemeClr val="tx2"/>
              </a:solidFill>
            </a:endParaRPr>
          </a:p>
        </p:txBody>
      </p:sp>
      <p:sp>
        <p:nvSpPr>
          <p:cNvPr id="672809" name="Rectangle 41"/>
          <p:cNvSpPr>
            <a:spLocks noChangeArrowheads="1"/>
          </p:cNvSpPr>
          <p:nvPr/>
        </p:nvSpPr>
        <p:spPr bwMode="auto">
          <a:xfrm>
            <a:off x="1017588" y="54864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672810" name="Rectangle 42"/>
          <p:cNvSpPr>
            <a:spLocks noChangeArrowheads="1"/>
          </p:cNvSpPr>
          <p:nvPr/>
        </p:nvSpPr>
        <p:spPr bwMode="auto">
          <a:xfrm>
            <a:off x="1905000" y="61722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15</a:t>
            </a:r>
          </a:p>
        </p:txBody>
      </p:sp>
      <p:sp>
        <p:nvSpPr>
          <p:cNvPr id="672811" name="Freeform 43"/>
          <p:cNvSpPr>
            <a:spLocks/>
          </p:cNvSpPr>
          <p:nvPr/>
        </p:nvSpPr>
        <p:spPr bwMode="auto">
          <a:xfrm>
            <a:off x="1193800" y="5918200"/>
            <a:ext cx="254000" cy="33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2" y="64"/>
              </a:cxn>
              <a:cxn ang="0">
                <a:pos x="160" y="208"/>
              </a:cxn>
            </a:cxnLst>
            <a:rect l="0" t="0" r="r" b="b"/>
            <a:pathLst>
              <a:path w="160" h="208">
                <a:moveTo>
                  <a:pt x="0" y="0"/>
                </a:moveTo>
                <a:cubicBezTo>
                  <a:pt x="16" y="11"/>
                  <a:pt x="85" y="29"/>
                  <a:pt x="112" y="64"/>
                </a:cubicBezTo>
                <a:cubicBezTo>
                  <a:pt x="139" y="99"/>
                  <a:pt x="152" y="152"/>
                  <a:pt x="160" y="208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812" name="Rectangle 44"/>
          <p:cNvSpPr>
            <a:spLocks noChangeArrowheads="1"/>
          </p:cNvSpPr>
          <p:nvPr/>
        </p:nvSpPr>
        <p:spPr bwMode="auto">
          <a:xfrm>
            <a:off x="1346200" y="583882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60</a:t>
            </a:r>
            <a:r>
              <a:rPr lang="ru-RU" sz="2000" b="1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endParaRPr lang="ru-RU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1727200" y="1981200"/>
            <a:ext cx="1778000" cy="4267200"/>
            <a:chOff x="1088" y="1248"/>
            <a:chExt cx="1120" cy="2688"/>
          </a:xfrm>
        </p:grpSpPr>
        <p:sp>
          <p:nvSpPr>
            <p:cNvPr id="672783" name="Freeform 15"/>
            <p:cNvSpPr>
              <a:spLocks/>
            </p:cNvSpPr>
            <p:nvPr/>
          </p:nvSpPr>
          <p:spPr bwMode="auto">
            <a:xfrm>
              <a:off x="1104" y="1248"/>
              <a:ext cx="1104" cy="2688"/>
            </a:xfrm>
            <a:custGeom>
              <a:avLst/>
              <a:gdLst/>
              <a:ahLst/>
              <a:cxnLst>
                <a:cxn ang="0">
                  <a:pos x="1104" y="2688"/>
                </a:cxn>
                <a:cxn ang="0">
                  <a:pos x="12" y="2166"/>
                </a:cxn>
                <a:cxn ang="0">
                  <a:pos x="0" y="0"/>
                </a:cxn>
                <a:cxn ang="0">
                  <a:pos x="1104" y="544"/>
                </a:cxn>
                <a:cxn ang="0">
                  <a:pos x="1104" y="2688"/>
                </a:cxn>
              </a:cxnLst>
              <a:rect l="0" t="0" r="r" b="b"/>
              <a:pathLst>
                <a:path w="1104" h="2688">
                  <a:moveTo>
                    <a:pt x="1104" y="2688"/>
                  </a:moveTo>
                  <a:lnTo>
                    <a:pt x="12" y="2166"/>
                  </a:lnTo>
                  <a:lnTo>
                    <a:pt x="0" y="0"/>
                  </a:lnTo>
                  <a:lnTo>
                    <a:pt x="1104" y="544"/>
                  </a:lnTo>
                  <a:lnTo>
                    <a:pt x="1104" y="2688"/>
                  </a:lnTo>
                  <a:close/>
                </a:path>
              </a:pathLst>
            </a:custGeom>
            <a:solidFill>
              <a:srgbClr val="FFFF00">
                <a:alpha val="64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72814" name="Freeform 46"/>
            <p:cNvSpPr>
              <a:spLocks/>
            </p:cNvSpPr>
            <p:nvPr/>
          </p:nvSpPr>
          <p:spPr bwMode="auto">
            <a:xfrm>
              <a:off x="1088" y="1248"/>
              <a:ext cx="1120" cy="5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0" y="544"/>
                </a:cxn>
              </a:cxnLst>
              <a:rect l="0" t="0" r="r" b="b"/>
              <a:pathLst>
                <a:path w="1120" h="544">
                  <a:moveTo>
                    <a:pt x="0" y="0"/>
                  </a:moveTo>
                  <a:lnTo>
                    <a:pt x="1120" y="54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72815" name="Freeform 47"/>
            <p:cNvSpPr>
              <a:spLocks/>
            </p:cNvSpPr>
            <p:nvPr/>
          </p:nvSpPr>
          <p:spPr bwMode="auto">
            <a:xfrm>
              <a:off x="1104" y="3408"/>
              <a:ext cx="1104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04" y="528"/>
                </a:cxn>
              </a:cxnLst>
              <a:rect l="0" t="0" r="r" b="b"/>
              <a:pathLst>
                <a:path w="1104" h="528">
                  <a:moveTo>
                    <a:pt x="0" y="0"/>
                  </a:moveTo>
                  <a:lnTo>
                    <a:pt x="1104" y="528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72817" name="Rectangle 49"/>
          <p:cNvSpPr>
            <a:spLocks noChangeArrowheads="1"/>
          </p:cNvSpPr>
          <p:nvPr/>
        </p:nvSpPr>
        <p:spPr bwMode="auto">
          <a:xfrm>
            <a:off x="1828800" y="34290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S=</a:t>
            </a:r>
            <a:r>
              <a:rPr lang="ru-RU" sz="2400"/>
              <a:t>130см</a:t>
            </a:r>
            <a:r>
              <a:rPr lang="ru-RU" sz="2400" baseline="30000"/>
              <a:t>2</a:t>
            </a:r>
            <a:endParaRPr lang="ru-RU" sz="2400"/>
          </a:p>
        </p:txBody>
      </p:sp>
      <p:sp>
        <p:nvSpPr>
          <p:cNvPr id="672824" name="Line 56"/>
          <p:cNvSpPr>
            <a:spLocks noChangeShapeType="1"/>
          </p:cNvSpPr>
          <p:nvPr/>
        </p:nvSpPr>
        <p:spPr bwMode="auto">
          <a:xfrm>
            <a:off x="5791200" y="3048000"/>
            <a:ext cx="198120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825" name="Line 57"/>
          <p:cNvSpPr>
            <a:spLocks noChangeShapeType="1"/>
          </p:cNvSpPr>
          <p:nvPr/>
        </p:nvSpPr>
        <p:spPr bwMode="auto">
          <a:xfrm flipV="1">
            <a:off x="4800600" y="3048000"/>
            <a:ext cx="4038600" cy="1371600"/>
          </a:xfrm>
          <a:prstGeom prst="line">
            <a:avLst/>
          </a:prstGeom>
          <a:noFill/>
          <a:ln w="952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72826" name="Text Box 58"/>
          <p:cNvSpPr txBox="1">
            <a:spLocks noChangeArrowheads="1"/>
          </p:cNvSpPr>
          <p:nvPr/>
        </p:nvSpPr>
        <p:spPr bwMode="auto">
          <a:xfrm>
            <a:off x="457200" y="6096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А</a:t>
            </a:r>
          </a:p>
        </p:txBody>
      </p: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4495800" y="2590800"/>
            <a:ext cx="4572000" cy="2209800"/>
            <a:chOff x="2832" y="1632"/>
            <a:chExt cx="2880" cy="1392"/>
          </a:xfrm>
        </p:grpSpPr>
        <p:sp>
          <p:nvSpPr>
            <p:cNvPr id="672786" name="Text Box 18"/>
            <p:cNvSpPr txBox="1">
              <a:spLocks noChangeArrowheads="1"/>
            </p:cNvSpPr>
            <p:nvPr/>
          </p:nvSpPr>
          <p:spPr bwMode="auto">
            <a:xfrm>
              <a:off x="2832" y="2688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tx2"/>
                  </a:solidFill>
                </a:rPr>
                <a:t>А</a:t>
              </a:r>
            </a:p>
          </p:txBody>
        </p:sp>
        <p:grpSp>
          <p:nvGrpSpPr>
            <p:cNvPr id="4" name="Group 54"/>
            <p:cNvGrpSpPr>
              <a:grpSpLocks/>
            </p:cNvGrpSpPr>
            <p:nvPr/>
          </p:nvGrpSpPr>
          <p:grpSpPr bwMode="auto">
            <a:xfrm>
              <a:off x="3024" y="1920"/>
              <a:ext cx="2544" cy="1104"/>
              <a:chOff x="3024" y="1920"/>
              <a:chExt cx="2544" cy="1104"/>
            </a:xfrm>
          </p:grpSpPr>
          <p:sp>
            <p:nvSpPr>
              <p:cNvPr id="672818" name="Freeform 50"/>
              <p:cNvSpPr>
                <a:spLocks/>
              </p:cNvSpPr>
              <p:nvPr/>
            </p:nvSpPr>
            <p:spPr bwMode="auto">
              <a:xfrm>
                <a:off x="3024" y="1920"/>
                <a:ext cx="2544" cy="864"/>
              </a:xfrm>
              <a:custGeom>
                <a:avLst/>
                <a:gdLst/>
                <a:ahLst/>
                <a:cxnLst>
                  <a:cxn ang="0">
                    <a:pos x="0" y="864"/>
                  </a:cxn>
                  <a:cxn ang="0">
                    <a:pos x="1872" y="864"/>
                  </a:cxn>
                  <a:cxn ang="0">
                    <a:pos x="2544" y="0"/>
                  </a:cxn>
                  <a:cxn ang="0">
                    <a:pos x="624" y="0"/>
                  </a:cxn>
                  <a:cxn ang="0">
                    <a:pos x="0" y="864"/>
                  </a:cxn>
                </a:cxnLst>
                <a:rect l="0" t="0" r="r" b="b"/>
                <a:pathLst>
                  <a:path w="2544" h="864">
                    <a:moveTo>
                      <a:pt x="0" y="864"/>
                    </a:moveTo>
                    <a:lnTo>
                      <a:pt x="1872" y="864"/>
                    </a:lnTo>
                    <a:lnTo>
                      <a:pt x="2544" y="0"/>
                    </a:lnTo>
                    <a:lnTo>
                      <a:pt x="624" y="0"/>
                    </a:lnTo>
                    <a:lnTo>
                      <a:pt x="0" y="864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2819" name="Rectangle 51"/>
              <p:cNvSpPr>
                <a:spLocks noChangeArrowheads="1"/>
              </p:cNvSpPr>
              <p:nvPr/>
            </p:nvSpPr>
            <p:spPr bwMode="auto">
              <a:xfrm>
                <a:off x="3168" y="211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8</a:t>
                </a:r>
              </a:p>
            </p:txBody>
          </p:sp>
          <p:sp>
            <p:nvSpPr>
              <p:cNvPr id="672820" name="Rectangle 52"/>
              <p:cNvSpPr>
                <a:spLocks noChangeArrowheads="1"/>
              </p:cNvSpPr>
              <p:nvPr/>
            </p:nvSpPr>
            <p:spPr bwMode="auto">
              <a:xfrm>
                <a:off x="3840" y="2736"/>
                <a:ext cx="33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15</a:t>
                </a:r>
              </a:p>
            </p:txBody>
          </p:sp>
          <p:sp>
            <p:nvSpPr>
              <p:cNvPr id="672821" name="Rectangle 53"/>
              <p:cNvSpPr>
                <a:spLocks noChangeArrowheads="1"/>
              </p:cNvSpPr>
              <p:nvPr/>
            </p:nvSpPr>
            <p:spPr bwMode="auto">
              <a:xfrm>
                <a:off x="3072" y="2592"/>
                <a:ext cx="35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60</a:t>
                </a:r>
                <a:r>
                  <a:rPr lang="ru-RU" sz="2000" b="1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0</a:t>
                </a:r>
                <a:endParaRPr lang="ru-RU" sz="2000" b="1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672827" name="Text Box 59"/>
            <p:cNvSpPr txBox="1">
              <a:spLocks noChangeArrowheads="1"/>
            </p:cNvSpPr>
            <p:nvPr/>
          </p:nvSpPr>
          <p:spPr bwMode="auto">
            <a:xfrm>
              <a:off x="3456" y="1728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</a:rPr>
                <a:t>D</a:t>
              </a:r>
              <a:endParaRPr lang="ru-RU" sz="2400" b="1">
                <a:solidFill>
                  <a:schemeClr val="tx2"/>
                </a:solidFill>
              </a:endParaRPr>
            </a:p>
          </p:txBody>
        </p:sp>
        <p:sp>
          <p:nvSpPr>
            <p:cNvPr id="672828" name="Text Box 60"/>
            <p:cNvSpPr txBox="1">
              <a:spLocks noChangeArrowheads="1"/>
            </p:cNvSpPr>
            <p:nvPr/>
          </p:nvSpPr>
          <p:spPr bwMode="auto">
            <a:xfrm>
              <a:off x="5328" y="1632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tx2"/>
                  </a:solidFill>
                </a:rPr>
                <a:t>С</a:t>
              </a:r>
            </a:p>
          </p:txBody>
        </p:sp>
        <p:sp>
          <p:nvSpPr>
            <p:cNvPr id="672829" name="Text Box 61"/>
            <p:cNvSpPr txBox="1">
              <a:spLocks noChangeArrowheads="1"/>
            </p:cNvSpPr>
            <p:nvPr/>
          </p:nvSpPr>
          <p:spPr bwMode="auto">
            <a:xfrm>
              <a:off x="4848" y="2736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tx2"/>
                  </a:solidFill>
                </a:rPr>
                <a:t>В</a:t>
              </a:r>
            </a:p>
          </p:txBody>
        </p:sp>
      </p:grp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838200" y="1981200"/>
            <a:ext cx="3581400" cy="4267200"/>
            <a:chOff x="528" y="1248"/>
            <a:chExt cx="2256" cy="2688"/>
          </a:xfrm>
        </p:grpSpPr>
        <p:sp>
          <p:nvSpPr>
            <p:cNvPr id="672831" name="Freeform 63"/>
            <p:cNvSpPr>
              <a:spLocks/>
            </p:cNvSpPr>
            <p:nvPr/>
          </p:nvSpPr>
          <p:spPr bwMode="auto">
            <a:xfrm>
              <a:off x="528" y="1520"/>
              <a:ext cx="1128" cy="2416"/>
            </a:xfrm>
            <a:custGeom>
              <a:avLst/>
              <a:gdLst/>
              <a:ahLst/>
              <a:cxnLst>
                <a:cxn ang="0">
                  <a:pos x="0" y="2416"/>
                </a:cxn>
                <a:cxn ang="0">
                  <a:pos x="1112" y="2128"/>
                </a:cxn>
                <a:cxn ang="0">
                  <a:pos x="1128" y="0"/>
                </a:cxn>
                <a:cxn ang="0">
                  <a:pos x="0" y="304"/>
                </a:cxn>
              </a:cxnLst>
              <a:rect l="0" t="0" r="r" b="b"/>
              <a:pathLst>
                <a:path w="1128" h="2416">
                  <a:moveTo>
                    <a:pt x="0" y="2416"/>
                  </a:moveTo>
                  <a:lnTo>
                    <a:pt x="1112" y="2128"/>
                  </a:lnTo>
                  <a:lnTo>
                    <a:pt x="1128" y="0"/>
                  </a:lnTo>
                  <a:lnTo>
                    <a:pt x="0" y="304"/>
                  </a:lnTo>
                </a:path>
              </a:pathLst>
            </a:custGeom>
            <a:solidFill>
              <a:srgbClr val="FF9933">
                <a:alpha val="41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72833" name="Line 65"/>
            <p:cNvSpPr>
              <a:spLocks noChangeShapeType="1"/>
            </p:cNvSpPr>
            <p:nvPr/>
          </p:nvSpPr>
          <p:spPr bwMode="auto">
            <a:xfrm flipV="1">
              <a:off x="528" y="3360"/>
              <a:ext cx="2256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72834" name="Freeform 66"/>
            <p:cNvSpPr>
              <a:spLocks/>
            </p:cNvSpPr>
            <p:nvPr/>
          </p:nvSpPr>
          <p:spPr bwMode="auto">
            <a:xfrm>
              <a:off x="536" y="1248"/>
              <a:ext cx="2248" cy="560"/>
            </a:xfrm>
            <a:custGeom>
              <a:avLst/>
              <a:gdLst/>
              <a:ahLst/>
              <a:cxnLst>
                <a:cxn ang="0">
                  <a:pos x="0" y="560"/>
                </a:cxn>
                <a:cxn ang="0">
                  <a:pos x="2248" y="0"/>
                </a:cxn>
              </a:cxnLst>
              <a:rect l="0" t="0" r="r" b="b"/>
              <a:pathLst>
                <a:path w="2248" h="560">
                  <a:moveTo>
                    <a:pt x="0" y="560"/>
                  </a:moveTo>
                  <a:lnTo>
                    <a:pt x="2248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72836" name="Freeform 68"/>
          <p:cNvSpPr>
            <a:spLocks/>
          </p:cNvSpPr>
          <p:nvPr/>
        </p:nvSpPr>
        <p:spPr bwMode="auto">
          <a:xfrm>
            <a:off x="2590800" y="2413000"/>
            <a:ext cx="38100" cy="3378200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0" y="2128"/>
              </a:cxn>
            </a:cxnLst>
            <a:rect l="0" t="0" r="r" b="b"/>
            <a:pathLst>
              <a:path w="24" h="2128">
                <a:moveTo>
                  <a:pt x="24" y="0"/>
                </a:moveTo>
                <a:lnTo>
                  <a:pt x="0" y="2128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2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72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7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7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28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72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72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72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832" grpId="0" animBg="1"/>
      <p:bldP spid="672832" grpId="1" animBg="1"/>
      <p:bldP spid="672817" grpId="0"/>
      <p:bldP spid="672824" grpId="0" animBg="1"/>
      <p:bldP spid="672825" grpId="0" animBg="1"/>
      <p:bldP spid="672825" grpId="1" animBg="1"/>
      <p:bldP spid="672836" grpId="0" animBg="1"/>
      <p:bldP spid="67283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Задание на дом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Задача. (ЕГЭ)</a:t>
            </a:r>
          </a:p>
          <a:p>
            <a:pPr>
              <a:buNone/>
            </a:pPr>
            <a:r>
              <a:rPr lang="ru-RU" dirty="0" smtClean="0"/>
              <a:t>В основании прямой призмы лежит ромб с диагоналями равными 6 и 8. Площадь полной поверхности призмы равна 248. Найти боковое ребро призмы.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/>
          <a:lstStyle/>
          <a:p>
            <a:pPr algn="ctr"/>
            <a:r>
              <a:rPr lang="ru-RU" dirty="0" smtClean="0"/>
              <a:t>Итог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Анкетный опрос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Фамилия </a:t>
            </a:r>
            <a:r>
              <a:rPr lang="ru-RU" dirty="0" err="1" smtClean="0"/>
              <a:t>_______________________________Класс__________________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Сегодня на уроке  я вспомнил (а):__________________________________</a:t>
            </a:r>
          </a:p>
          <a:p>
            <a:pPr>
              <a:buNone/>
            </a:pPr>
            <a:r>
              <a:rPr lang="ru-RU" dirty="0" smtClean="0"/>
              <a:t>_______________________________________________________________</a:t>
            </a:r>
          </a:p>
          <a:p>
            <a:pPr>
              <a:buNone/>
            </a:pPr>
            <a:r>
              <a:rPr lang="ru-RU" dirty="0" smtClean="0"/>
              <a:t>я узнал (а):_____________________________________________________</a:t>
            </a:r>
          </a:p>
          <a:p>
            <a:pPr>
              <a:buNone/>
            </a:pPr>
            <a:r>
              <a:rPr lang="ru-RU" dirty="0" smtClean="0"/>
              <a:t>______________________________________________________________</a:t>
            </a:r>
          </a:p>
          <a:p>
            <a:pPr>
              <a:buNone/>
            </a:pPr>
            <a:r>
              <a:rPr lang="ru-RU" dirty="0" smtClean="0"/>
              <a:t>я научился (ась):________________________________________________</a:t>
            </a:r>
          </a:p>
          <a:p>
            <a:pPr>
              <a:buNone/>
            </a:pPr>
            <a:r>
              <a:rPr lang="ru-RU" dirty="0" smtClean="0"/>
              <a:t>мне </a:t>
            </a:r>
            <a:r>
              <a:rPr lang="ru-RU" dirty="0" err="1" smtClean="0"/>
              <a:t>понравилось:_______________________________________________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______________________________________________________________</a:t>
            </a:r>
          </a:p>
          <a:p>
            <a:pPr>
              <a:buNone/>
            </a:pPr>
            <a:r>
              <a:rPr lang="ru-RU" dirty="0" smtClean="0"/>
              <a:t>я бы изменил (а):_______________________________________________</a:t>
            </a:r>
          </a:p>
          <a:p>
            <a:pPr>
              <a:buNone/>
            </a:pPr>
            <a:r>
              <a:rPr lang="ru-RU" dirty="0" smtClean="0"/>
              <a:t>______________________________________________________________</a:t>
            </a:r>
          </a:p>
          <a:p>
            <a:pPr>
              <a:buNone/>
            </a:pPr>
            <a:r>
              <a:rPr lang="ru-RU" dirty="0" smtClean="0"/>
              <a:t>требуется помощь учителя _______________________________________</a:t>
            </a:r>
          </a:p>
          <a:p>
            <a:pPr>
              <a:buNone/>
            </a:pPr>
            <a:r>
              <a:rPr lang="ru-RU" dirty="0" smtClean="0"/>
              <a:t>_______________________________________________________________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Отметка за урок: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357166"/>
            <a:ext cx="7772400" cy="1214446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5" name="Рисунок 4" descr="D:\ФОТО\ВИКА_2011_07\IMG_7998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24" y="1714488"/>
            <a:ext cx="71438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214</TotalTime>
  <Words>703</Words>
  <Application>Microsoft Office PowerPoint</Application>
  <PresentationFormat>Экран (4:3)</PresentationFormat>
  <Paragraphs>128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Поток</vt:lpstr>
      <vt:lpstr>Формула</vt:lpstr>
      <vt:lpstr>Решение задач по теме «Призма. Площадь поверхности призмы»</vt:lpstr>
      <vt:lpstr>Слайд 2</vt:lpstr>
      <vt:lpstr>Геометрическая зарядка</vt:lpstr>
      <vt:lpstr>Проверяем и оцениваем</vt:lpstr>
      <vt:lpstr>Проверяем изученное</vt:lpstr>
      <vt:lpstr>Призма (план ответа)</vt:lpstr>
      <vt:lpstr>Слайд 7</vt:lpstr>
      <vt:lpstr>Слайд 8</vt:lpstr>
      <vt:lpstr>Слайд 9</vt:lpstr>
      <vt:lpstr>Слайд 10</vt:lpstr>
      <vt:lpstr>Задача № 229(а)</vt:lpstr>
      <vt:lpstr>Самостоятельная работа</vt:lpstr>
      <vt:lpstr>План решения задачи. </vt:lpstr>
      <vt:lpstr>Слайд 14</vt:lpstr>
      <vt:lpstr>Задание на дом</vt:lpstr>
      <vt:lpstr>Итог урока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по теме «Призма. Площадь поверхности призмы»</dc:title>
  <dc:creator>1</dc:creator>
  <cp:lastModifiedBy>Сергей</cp:lastModifiedBy>
  <cp:revision>25</cp:revision>
  <dcterms:created xsi:type="dcterms:W3CDTF">2012-01-21T12:52:58Z</dcterms:created>
  <dcterms:modified xsi:type="dcterms:W3CDTF">2012-05-19T08:35:43Z</dcterms:modified>
</cp:coreProperties>
</file>