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78" r:id="rId3"/>
    <p:sldId id="277" r:id="rId4"/>
    <p:sldId id="279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4" r:id="rId16"/>
    <p:sldId id="273" r:id="rId17"/>
    <p:sldId id="272" r:id="rId18"/>
    <p:sldId id="276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A67E1B-5CFD-42A3-AF0F-8211523F38C9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993959-699F-4394-B070-5D1A5AB563C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0A74AE8-8A6B-4366-9444-0748D6D629AA}" type="slidenum">
              <a:rPr lang="ru-RU" smtClean="0"/>
              <a:pPr/>
              <a:t>15</a:t>
            </a:fld>
            <a:endParaRPr lang="ru-RU" smtClean="0"/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80000"/>
              </a:lnSpc>
            </a:pPr>
            <a:r>
              <a:rPr lang="ru-RU" sz="800" smtClean="0"/>
              <a:t>	Дифференциация обучения на основе выделения обязательных требований к подготовке учащихся предполагает такую организацию учебного процесса, при которой </a:t>
            </a:r>
            <a:r>
              <a:rPr lang="ru-RU" sz="800" i="1" smtClean="0"/>
              <a:t>все школьники имеют возможность получать полноценное обучение</a:t>
            </a:r>
            <a:r>
              <a:rPr lang="ru-RU" sz="800" smtClean="0"/>
              <a:t>, в соответствии с рекомендуемыми Министерством образования и науки программами и учебниками, и вместе с тем </a:t>
            </a:r>
            <a:r>
              <a:rPr lang="ru-RU" sz="800" i="1" smtClean="0"/>
              <a:t>иметь ясное представление о том минимально обязательном наборе требований</a:t>
            </a:r>
            <a:r>
              <a:rPr lang="ru-RU" sz="800" smtClean="0"/>
              <a:t> к их знаниям, интеллектуальным и практическим умениям, навыкам познавательной и коммуникативной деятельности, которые будут им предъявлены к моменту окончания изучения курса, раздела или каждой отдельной темы.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	Реальные учебные достижения учеников, таким образом, могут быть самыми разными: от освоения </a:t>
            </a:r>
            <a:r>
              <a:rPr lang="ru-RU" sz="800" u="sng" smtClean="0"/>
              <a:t>всеми</a:t>
            </a:r>
            <a:r>
              <a:rPr lang="ru-RU" sz="800" smtClean="0"/>
              <a:t> учебного материала, минимально необходимого для последующего обучения, до более глубокого и полного освоения </a:t>
            </a:r>
            <a:r>
              <a:rPr lang="ru-RU" sz="800" u="sng" smtClean="0"/>
              <a:t>частью детей</a:t>
            </a:r>
            <a:r>
              <a:rPr lang="ru-RU" sz="800" smtClean="0"/>
              <a:t> изученного курса, вплоть до овладения навыками поисковой и исследовательской деятельности. Существенно, что достижения учащихся не могут быть ниже уровня, определенного как обязательный (базовый), что отвечает требованию преемственности в образовании.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Использование уровневой дифференциации вносит определенные изменения в учебный процесс, которые проявляются не столько в каких-либо особых методических приемах, применяемых учителем, сколько в изменении стиля взаимодействия с учениками.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	В условиях этой технологии ученик – это, прежде всего, партнер, имеющий право на принятие решений (на выбор содержания своего образования, уровня его усвоения и т.д.). Естественно, что и ответственность за выполнение принятого решения ложится на ученика. Главная же задача и обязанность учителя – помочь ребенку принять и выполнить принятое им решение. Помочь сделать правильный выбор, определиться в сфере своих познавательных интересов. Помочь составить или откорректировать программу самообразования, подобрать нужную литературу, поставить познавательную задачу, адекватную интересам и возможностям ученика, своевременно его проконсультировать и проконтролировать. Наконец, обеспечить своевременное достижение каждым, как минимум, обязательного уровня общеобразовательной подготовки.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	При этом данная технология предоставляет свободу учителю в выборе методов, средств и форм обучения – все это находится полностью в компетенции учителя, подчиняясь его личностным особенностям, методическим пристрастиям и т.п. 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	Апробация этого подхода свидетельствует о том, что он способствует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ru-RU" sz="800" smtClean="0"/>
              <a:t>созданию психологического комфорта в процессе обучения и атмосферы делового сотрудничества детей, педагогов и родителей, основанного на строгом выполнении взаимных обязательств;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ru-RU" sz="800" smtClean="0"/>
              <a:t>обеспечению условий для индивидуальной траектории развития каждого школьника, отвечающей его интересам, потребностям и возможностям;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ru-RU" sz="800" smtClean="0"/>
              <a:t>формированию системы опорных базовых знаний и умений, составляющих основу при последующем обучении;</a:t>
            </a:r>
          </a:p>
          <a:p>
            <a:pPr eaLnBrk="1" hangingPunct="1">
              <a:lnSpc>
                <a:spcPct val="80000"/>
              </a:lnSpc>
              <a:buFontTx/>
              <a:buChar char="•"/>
            </a:pPr>
            <a:r>
              <a:rPr lang="ru-RU" sz="800" smtClean="0"/>
              <a:t>формированию системы оценки и самооценки, адекватной реальным достижениям детей, созданию на этой основе условий для принятия ребенком самостоятельных ответственных решений в отношении выбора той иной образовательной траектории.</a:t>
            </a:r>
          </a:p>
          <a:p>
            <a:pPr eaLnBrk="1" hangingPunct="1">
              <a:lnSpc>
                <a:spcPct val="80000"/>
              </a:lnSpc>
            </a:pPr>
            <a:r>
              <a:rPr lang="ru-RU" sz="800" smtClean="0"/>
              <a:t>	Выбор данного подхода обусловлен тем, что основанные на нем педагогические технологии обладают значительным воспитательным и развивающим, а также здоровьесберегающим потенциалом, что отвечает современным приоритетным потребностям личности, общества и государства.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729B7B3-AF57-46CE-B1EC-662D78B8EA74}" type="slidenum">
              <a:rPr lang="ru-RU" smtClean="0"/>
              <a:pPr/>
              <a:t>16</a:t>
            </a:fld>
            <a:endParaRPr lang="ru-RU" smtClean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lnSpc>
                <a:spcPct val="90000"/>
              </a:lnSpc>
            </a:pPr>
            <a:r>
              <a:rPr lang="ru-RU" sz="1000" smtClean="0"/>
              <a:t>	Эти условия могут задаваться и описываться с помощью описания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образцов деятельности, 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различных методических или дидактических средств,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последовательности выполняемых действий,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особенностей организации урока или иной единицы учебного процесса. </a:t>
            </a:r>
          </a:p>
          <a:p>
            <a:pPr eaLnBrk="1" hangingPunct="1">
              <a:lnSpc>
                <a:spcPct val="90000"/>
              </a:lnSpc>
            </a:pPr>
            <a:r>
              <a:rPr lang="ru-RU" sz="1000" smtClean="0"/>
              <a:t>	Можно также использовать понятие </a:t>
            </a:r>
            <a:r>
              <a:rPr lang="ru-RU" sz="1000" i="1" smtClean="0"/>
              <a:t>учебной ситуации</a:t>
            </a:r>
            <a:r>
              <a:rPr lang="ru-RU" sz="1000" smtClean="0"/>
              <a:t> как особой структурной единицы учебной деятельности, содержащей ее полный замкнутый цикл.</a:t>
            </a:r>
          </a:p>
          <a:p>
            <a:pPr eaLnBrk="1" hangingPunct="1">
              <a:lnSpc>
                <a:spcPct val="90000"/>
              </a:lnSpc>
            </a:pPr>
            <a:endParaRPr lang="ru-RU" sz="1000" smtClean="0"/>
          </a:p>
          <a:p>
            <a:pPr eaLnBrk="1" hangingPunct="1">
              <a:lnSpc>
                <a:spcPct val="90000"/>
              </a:lnSpc>
            </a:pPr>
            <a:r>
              <a:rPr lang="ru-RU" sz="1000" smtClean="0"/>
              <a:t>	</a:t>
            </a:r>
            <a:r>
              <a:rPr lang="ru-RU" sz="1000" b="1" smtClean="0"/>
              <a:t>Учебная ситуация – это такая особая единица учебного процесса, в которой дети с помощью учителя</a:t>
            </a:r>
            <a:endParaRPr lang="ru-RU" sz="1000" smtClean="0"/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обнаруживают предмет свого действия,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исследуют его, совершая разнообразные учебные действия,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преобразуют его, например, переформулируют, или предлагают свое описание и т.д.,</a:t>
            </a:r>
          </a:p>
          <a:p>
            <a:pPr eaLnBrk="1" hangingPunct="1">
              <a:lnSpc>
                <a:spcPct val="90000"/>
              </a:lnSpc>
              <a:buFontTx/>
              <a:buChar char="•"/>
            </a:pPr>
            <a:r>
              <a:rPr lang="ru-RU" sz="1000" smtClean="0"/>
              <a:t>частично – запоминают. </a:t>
            </a:r>
          </a:p>
          <a:p>
            <a:pPr eaLnBrk="1" hangingPunct="1">
              <a:lnSpc>
                <a:spcPct val="90000"/>
              </a:lnSpc>
            </a:pPr>
            <a:r>
              <a:rPr lang="ru-RU" sz="1000" smtClean="0"/>
              <a:t>	При этом изучаемый </a:t>
            </a:r>
            <a:r>
              <a:rPr lang="ru-RU" sz="1000" i="1" smtClean="0"/>
              <a:t>учебный материал</a:t>
            </a:r>
            <a:r>
              <a:rPr lang="ru-RU" sz="1000" smtClean="0"/>
              <a:t> выступает как материал для создания учебной ситуации, в которой, совершая некоторые </a:t>
            </a:r>
            <a:r>
              <a:rPr lang="ru-RU" sz="1000" i="1" smtClean="0"/>
              <a:t>специфичные для данного учебного предмета действия</a:t>
            </a:r>
            <a:r>
              <a:rPr lang="ru-RU" sz="1000" smtClean="0"/>
              <a:t>, </a:t>
            </a:r>
            <a:r>
              <a:rPr lang="ru-RU" sz="1000" b="1" smtClean="0"/>
              <a:t>ребенок осваивает характерные для данной области способы действия, т.е. приобретает некоторые способности</a:t>
            </a:r>
            <a:r>
              <a:rPr lang="ru-RU" sz="100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ru-RU" sz="1000" smtClean="0"/>
              <a:t>	Отбор и использование учебных ситуаций встраивается в логику традиционного учебного процесса, позволяя не противопоставлять «ЗУНовскую» и «деятельностную» парадигмы друг другу, а напротив, формировать у каждого ученика </a:t>
            </a:r>
            <a:r>
              <a:rPr lang="ru-RU" sz="1000" i="1" smtClean="0"/>
              <a:t>индивидуальные средства и способы действий</a:t>
            </a:r>
            <a:r>
              <a:rPr lang="ru-RU" sz="1000" smtClean="0"/>
              <a:t>, позволяющие ему быть «компетентным» в различных сферах культуры, каждая из которых предполагает </a:t>
            </a:r>
            <a:r>
              <a:rPr lang="ru-RU" sz="1000" b="1" i="1" smtClean="0"/>
              <a:t>особый способ действий относительно специфического содержания</a:t>
            </a:r>
            <a:r>
              <a:rPr lang="ru-RU" sz="1000" smtClean="0"/>
              <a:t>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5BA5F9E-D845-497F-B459-17D4B3E7DC4B}" type="slidenum">
              <a:rPr lang="ru-RU" smtClean="0"/>
              <a:pPr/>
              <a:t>17</a:t>
            </a:fld>
            <a:endParaRPr lang="ru-RU" smtClean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smtClean="0"/>
              <a:t>Одним из удачных примеров проектной деятельности в ходе обучения русскому языку (клавиатурному письму, алфавиту) является  проект «Моя первая записная книжка».</a:t>
            </a:r>
          </a:p>
          <a:p>
            <a:pPr eaLnBrk="1" hangingPunct="1"/>
            <a:r>
              <a:rPr lang="ru-RU" smtClean="0"/>
              <a:t>Подготовка различных плакатов, памяток, моделей, организация и проведение выставок, викторин, конкурсов, спектаклей, проведение мини-исследований, предусматривающих обязательную презентацию полученных результатов – вот далеко не полный список примеров проектной деятельности в начальной школе.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3B713D4-6329-4ADB-97F7-7899028A768D}" type="datetimeFigureOut">
              <a:rPr lang="ru-RU" smtClean="0"/>
              <a:pPr/>
              <a:t>16.05.2012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E44FB9F-9D18-406C-8335-D52DED4B01C5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8101042" cy="1428759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Методические рекомендации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1285860"/>
            <a:ext cx="7058052" cy="5000660"/>
          </a:xfrm>
        </p:spPr>
        <p:txBody>
          <a:bodyPr>
            <a:normAutofit lnSpcReduction="10000"/>
          </a:bodyPr>
          <a:lstStyle/>
          <a:p>
            <a:pPr algn="l"/>
            <a:r>
              <a:rPr lang="ru-RU" sz="5400" dirty="0"/>
              <a:t>п</a:t>
            </a:r>
            <a:r>
              <a:rPr lang="ru-RU" sz="5400" dirty="0" smtClean="0"/>
              <a:t>о организации урока в рамках </a:t>
            </a:r>
            <a:r>
              <a:rPr lang="ru-RU" sz="5400" dirty="0" smtClean="0">
                <a:solidFill>
                  <a:srgbClr val="FF0000"/>
                </a:solidFill>
              </a:rPr>
              <a:t> </a:t>
            </a:r>
            <a:r>
              <a:rPr lang="ru-RU" sz="5400" dirty="0" err="1" smtClean="0">
                <a:solidFill>
                  <a:srgbClr val="FF0000"/>
                </a:solidFill>
              </a:rPr>
              <a:t>системно-деятельностного</a:t>
            </a:r>
            <a:r>
              <a:rPr lang="ru-RU" sz="5400" dirty="0" smtClean="0">
                <a:solidFill>
                  <a:srgbClr val="FF0000"/>
                </a:solidFill>
              </a:rPr>
              <a:t> подхода</a:t>
            </a:r>
          </a:p>
          <a:p>
            <a:pPr algn="l"/>
            <a:r>
              <a:rPr lang="ru-RU" sz="5400" dirty="0" smtClean="0">
                <a:solidFill>
                  <a:srgbClr val="FF0000"/>
                </a:solidFill>
              </a:rPr>
              <a:t>МБОУ </a:t>
            </a:r>
            <a:r>
              <a:rPr lang="ru-RU" sz="5400" dirty="0" smtClean="0">
                <a:solidFill>
                  <a:srgbClr val="FF0000"/>
                </a:solidFill>
              </a:rPr>
              <a:t>«Берновская СОШ»</a:t>
            </a:r>
          </a:p>
          <a:p>
            <a:pPr algn="l"/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Актуальность темы:</a:t>
            </a:r>
            <a:endParaRPr lang="ru-RU" dirty="0">
              <a:solidFill>
                <a:schemeClr val="tx2">
                  <a:lumMod val="1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643306" y="214290"/>
            <a:ext cx="5111750" cy="5853113"/>
          </a:xfrm>
          <a:solidFill>
            <a:schemeClr val="accent3">
              <a:lumMod val="75000"/>
            </a:schemeClr>
          </a:solid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</a:t>
            </a:r>
          </a:p>
          <a:p>
            <a:pPr>
              <a:buNone/>
            </a:pPr>
            <a:r>
              <a:rPr lang="ru-RU" dirty="0" smtClean="0">
                <a:solidFill>
                  <a:schemeClr val="tx2">
                    <a:lumMod val="10000"/>
                  </a:schemeClr>
                </a:solidFill>
              </a:rPr>
              <a:t>      Сегодня  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образование России (равно как и других развитых стран) стоит перед очевидной необходимостью пересмотра своих целевых установок. А именно, в ходе образовательного процесса современный человек должен не столько накапливать багаж знаний и умений, сколько приобретать способность самостоятельно и совместно с другими людьми ставить осмысленные цели,  выстраивать ситуации самообразования, искать и продуцировать средства и способы разрешения проблем,  т.е. становиться на деле самостоятельным, инициативным и </a:t>
            </a:r>
            <a:r>
              <a:rPr lang="ru-RU" dirty="0" err="1">
                <a:solidFill>
                  <a:schemeClr val="tx2">
                    <a:lumMod val="10000"/>
                  </a:schemeClr>
                </a:solidFill>
              </a:rPr>
              <a:t>креативным</a:t>
            </a:r>
            <a:r>
              <a:rPr lang="ru-RU" dirty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</p:txBody>
      </p:sp>
      <p:pic>
        <p:nvPicPr>
          <p:cNvPr id="4098" name="Picture 2" descr="C:\Users\пользователь\Desktop\рисунки\dfeefc538b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928802"/>
            <a:ext cx="2928958" cy="30003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2800" b="1" smtClean="0">
                <a:solidFill>
                  <a:srgbClr val="7030A0"/>
                </a:solidFill>
                <a:latin typeface="Arial" charset="0"/>
                <a:cs typeface="Arial" charset="0"/>
              </a:rPr>
              <a:t>Новая технология – сущностная часть содержания образования (15)</a:t>
            </a:r>
          </a:p>
        </p:txBody>
      </p:sp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0" y="1071563"/>
            <a:ext cx="9144000" cy="5500687"/>
          </a:xfrm>
        </p:spPr>
        <p:txBody>
          <a:bodyPr rtlCol="0"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8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- изменение характера взаимодействия учителя с классом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личностное включение</a:t>
            </a: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 всех учащихся в 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процесс взаимного общения;</a:t>
            </a:r>
            <a:endParaRPr lang="ru-RU" sz="27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внешняя мотивация вытесняется формированием 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осознанного мотива учения;</a:t>
            </a:r>
            <a:endParaRPr lang="ru-RU" sz="27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Tx/>
              <a:buChar char="-"/>
              <a:defRPr/>
            </a:pPr>
            <a:r>
              <a:rPr lang="ru-RU" sz="27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репродукция знаний заменяется </a:t>
            </a:r>
            <a:r>
              <a:rPr lang="ru-RU" sz="27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itchFamily="34" charset="0"/>
                <a:cs typeface="Arial" pitchFamily="34" charset="0"/>
              </a:rPr>
              <a:t>решением творческих  учебных и </a:t>
            </a:r>
            <a:r>
              <a:rPr lang="ru-RU" sz="27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практических задач</a:t>
            </a:r>
            <a:endParaRPr lang="ru-RU" sz="2700" b="1" dirty="0" smtClean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74320" indent="-27432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endParaRPr lang="ru-RU" sz="2800" dirty="0">
              <a:solidFill>
                <a:schemeClr val="tx1">
                  <a:lumMod val="95000"/>
                  <a:lumOff val="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357158" y="428604"/>
          <a:ext cx="8572560" cy="6429397"/>
        </p:xfrm>
        <a:graphic>
          <a:graphicData uri="http://schemas.openxmlformats.org/drawingml/2006/table">
            <a:tbl>
              <a:tblPr/>
              <a:tblGrid>
                <a:gridCol w="2255323"/>
                <a:gridCol w="3174293"/>
                <a:gridCol w="3142944"/>
              </a:tblGrid>
              <a:tr h="1737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imes New Roman"/>
                          <a:ea typeface="Times New Roman"/>
                          <a:cs typeface="Times New Roman"/>
                        </a:rPr>
                        <a:t>Требования к уроку</a:t>
                      </a:r>
                      <a:endParaRPr lang="ru-RU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imes New Roman"/>
                          <a:ea typeface="Times New Roman"/>
                          <a:cs typeface="Times New Roman"/>
                        </a:rPr>
                        <a:t>Традиционный урок</a:t>
                      </a:r>
                      <a:endParaRPr lang="ru-RU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800" b="1">
                          <a:latin typeface="Times New Roman"/>
                          <a:ea typeface="Times New Roman"/>
                          <a:cs typeface="Times New Roman"/>
                        </a:rPr>
                        <a:t>Урок современного типа</a:t>
                      </a:r>
                      <a:endParaRPr lang="ru-RU" sz="8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53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Объявление темы урока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сообщает учащимся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Формулируют сами учащиеся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Сообщение целей и задач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формулирует и сообщает учащимся, чему должны научиться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Формулируют сами учащиеся, определив границы знания и незнания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Планирование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сообщает учащимся, какую работу они должны выполнить, чтобы достичь цели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Планирование учащимися способов достижения намеченной цели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2606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Практическая деятельность учащихся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Под руководством учителя учащиеся выполняют ряд практических задач (чаще применяется фронтальный метод организации деятельности)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Учащиеся осуществляют учебные действия по намеченному плану (применяется групповой, индивидуальный методы)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Осуществление контроля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осуществляет контроль за выполнением учащимися практической работы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Учащиеся осуществляют контроль (применяются формы самоконтроля, взаимоконтроля)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95070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Осуществление коррекции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в ходе выполнения и по итогам выполненной работы учащимися осуществляет коррекцию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Учащиеся формулируют затруднения и осуществляют коррекцию самостоятельно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8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Оценивание учащихся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осуществляет оценивание учащихся за работу на уроке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Учащиеся дают оценку деятельности по её результатам (самооценивание, оценивание результатов деятельности товарищей)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130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Итог урока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выясняет у учащихся, что они запомнили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Проводится рефлексия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688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Домашнее задание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>
                          <a:latin typeface="Times New Roman"/>
                          <a:ea typeface="Times New Roman"/>
                          <a:cs typeface="Times New Roman"/>
                        </a:rPr>
                        <a:t>Учитель объявляет и комментирует (чаще – задание одно для всех)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800" dirty="0">
                          <a:latin typeface="Times New Roman"/>
                          <a:ea typeface="Times New Roman"/>
                          <a:cs typeface="Times New Roman"/>
                        </a:rPr>
                        <a:t>Учащиеся могут выбирать задание из предложенных учителем с учётом индивидуальных возможностей</a:t>
                      </a:r>
                    </a:p>
                  </a:txBody>
                  <a:tcPr marL="44824" marR="44824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err="1" smtClean="0"/>
              <a:t>Системно-деятельностный</a:t>
            </a:r>
            <a:r>
              <a:rPr lang="ru-RU" b="1" dirty="0" smtClean="0"/>
              <a:t> подход </a:t>
            </a:r>
            <a:r>
              <a:rPr lang="ru-RU" dirty="0" smtClean="0"/>
              <a:t>-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Методологическая основа стандартов начального общего образования нового поколения. </a:t>
            </a:r>
            <a:r>
              <a:rPr lang="ru-RU" dirty="0" err="1" smtClean="0"/>
              <a:t>Системно-деятельностный</a:t>
            </a:r>
            <a:r>
              <a:rPr lang="ru-RU" dirty="0" smtClean="0"/>
              <a:t> подход нацелен на развитие личности, на формирование гражданской идентичности.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Система дидактических принципов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деятельности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непрерывности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целостности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минимакса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психологической комфортности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вариативности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Принцип творчества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Типология уроков в дидактической системе деятельного метода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Уроки  «открытия»  нового  знания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Уроки  рефлексии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Уроки  общеметодологической направленности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/>
              <a:t>Уроки развивающего контроля</a:t>
            </a:r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Урок «открытия» нового знания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Деятельностная</a:t>
            </a:r>
            <a:r>
              <a:rPr lang="ru-RU" b="1" dirty="0" smtClean="0"/>
              <a:t> цель: </a:t>
            </a:r>
            <a:r>
              <a:rPr lang="ru-RU" dirty="0" smtClean="0"/>
              <a:t>формирования способности учащихся к новому способу действия</a:t>
            </a:r>
          </a:p>
          <a:p>
            <a:r>
              <a:rPr lang="ru-RU" b="1" dirty="0" smtClean="0"/>
              <a:t>Образовательная цель:</a:t>
            </a:r>
            <a:r>
              <a:rPr lang="ru-RU" dirty="0" smtClean="0"/>
              <a:t> расширение понятийной базы за счет включения в нее новых элементов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Урок рефлексии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dirty="0" err="1" smtClean="0"/>
              <a:t>Деятельностная</a:t>
            </a:r>
            <a:r>
              <a:rPr lang="ru-RU" b="1" dirty="0" smtClean="0"/>
              <a:t> цель: </a:t>
            </a:r>
            <a:r>
              <a:rPr lang="ru-RU" dirty="0" smtClean="0"/>
              <a:t>формирование у учащихся способностей к рефлексии коррекционно-контрольного типа и реализации коррекционной нормы (фиксирование затруднений, выявление их причин, построение и реализация </a:t>
            </a:r>
            <a:r>
              <a:rPr lang="ru-RU" dirty="0" err="1" smtClean="0"/>
              <a:t>пректа</a:t>
            </a:r>
            <a:r>
              <a:rPr lang="ru-RU" dirty="0" smtClean="0"/>
              <a:t> выхода из затруднений и т. д.)</a:t>
            </a:r>
          </a:p>
          <a:p>
            <a:r>
              <a:rPr lang="ru-RU" b="1" dirty="0" smtClean="0"/>
              <a:t>Образовательная цель: </a:t>
            </a:r>
            <a:r>
              <a:rPr lang="ru-RU" dirty="0" smtClean="0"/>
              <a:t>коррекция и тренинг изученных понятий, алгоритмов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Урок общеметодологической направленности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Деятельностная</a:t>
            </a:r>
            <a:r>
              <a:rPr lang="ru-RU" b="1" dirty="0" smtClean="0"/>
              <a:t> цель: </a:t>
            </a:r>
            <a:r>
              <a:rPr lang="ru-RU" dirty="0" smtClean="0"/>
              <a:t>формирование способности у учащихся к новому способу действия, связанному с построением структуры изученных понятий и алгоритмов</a:t>
            </a:r>
          </a:p>
          <a:p>
            <a:r>
              <a:rPr lang="ru-RU" b="1" dirty="0" smtClean="0"/>
              <a:t>Образовательная цель: </a:t>
            </a:r>
            <a:r>
              <a:rPr lang="ru-RU" dirty="0" smtClean="0"/>
              <a:t>выявление теоретических основ построения содержательно-методической линии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Урок развивающего контроля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err="1" smtClean="0"/>
              <a:t>Деятельностная</a:t>
            </a:r>
            <a:r>
              <a:rPr lang="ru-RU" b="1" dirty="0" smtClean="0"/>
              <a:t> цель:</a:t>
            </a:r>
            <a:r>
              <a:rPr lang="ru-RU" dirty="0" smtClean="0"/>
              <a:t> формирование способности учащихся к осуществлению контрольной функции.</a:t>
            </a:r>
          </a:p>
          <a:p>
            <a:r>
              <a:rPr lang="ru-RU" b="1" dirty="0" smtClean="0"/>
              <a:t>Образовательная цель:</a:t>
            </a:r>
            <a:r>
              <a:rPr lang="ru-RU" dirty="0" smtClean="0"/>
              <a:t> контроль и самоконтроль изученных понятий и алгоритмов.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Критерии результативности урока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ru-RU" dirty="0" smtClean="0"/>
              <a:t>Цели и задачи задаются с тенденций передачи функции от учителя к ученику.</a:t>
            </a:r>
          </a:p>
          <a:p>
            <a:pPr marL="514350" indent="-514350"/>
            <a:r>
              <a:rPr lang="ru-RU" dirty="0" smtClean="0"/>
              <a:t>Учитель систематически обучает осуществлять рефлексивное действие (оценить готовность, обнаружить незнание, находить </a:t>
            </a:r>
            <a:r>
              <a:rPr lang="ru-RU" dirty="0" err="1" smtClean="0"/>
              <a:t>прчины</a:t>
            </a:r>
            <a:r>
              <a:rPr lang="ru-RU" dirty="0" smtClean="0"/>
              <a:t> затруднений)</a:t>
            </a:r>
          </a:p>
          <a:p>
            <a:pPr marL="514350" indent="-514350"/>
            <a:r>
              <a:rPr lang="ru-RU" dirty="0" smtClean="0"/>
              <a:t>Использует разнообразные формы и приемы обучения, повышающие степень активности учащихся в учебном процессе.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043890" cy="2245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00108"/>
            <a:ext cx="8329642" cy="5324492"/>
          </a:xfrm>
        </p:spPr>
        <p:txBody>
          <a:bodyPr>
            <a:normAutofit lnSpcReduction="10000"/>
          </a:bodyPr>
          <a:lstStyle/>
          <a:p>
            <a:pPr marL="514350" indent="-514350"/>
            <a:r>
              <a:rPr lang="ru-RU" dirty="0" smtClean="0"/>
              <a:t>Учитель эффективно (адекватно цели урока) сочетает репродуктивную и проблемную формы обучения, учит работать по правилу и творчески</a:t>
            </a:r>
          </a:p>
          <a:p>
            <a:pPr marL="514350" indent="-514350"/>
            <a:r>
              <a:rPr lang="ru-RU" dirty="0" smtClean="0"/>
              <a:t>На уроке задаются задачи и четкие критерии </a:t>
            </a:r>
            <a:r>
              <a:rPr lang="ru-RU" dirty="0" err="1" smtClean="0"/>
              <a:t>сомоконтроля</a:t>
            </a:r>
            <a:r>
              <a:rPr lang="ru-RU" dirty="0" smtClean="0"/>
              <a:t> и самооценки </a:t>
            </a:r>
          </a:p>
          <a:p>
            <a:pPr marL="514350" indent="-514350"/>
            <a:r>
              <a:rPr lang="ru-RU" dirty="0" smtClean="0"/>
              <a:t>Учитель добивается осмысления учебного материала всеми учащимися, используя для этого специальные приемы</a:t>
            </a:r>
          </a:p>
          <a:p>
            <a:pPr marL="514350" indent="-514350"/>
            <a:r>
              <a:rPr lang="ru-RU" dirty="0" smtClean="0"/>
              <a:t>Учитель стремиться оценить реальное положение каждого ученика, поощряет и поддерживает минимальные успехи.</a:t>
            </a:r>
          </a:p>
          <a:p>
            <a:pPr marL="514350" indent="-514350"/>
            <a:r>
              <a:rPr lang="ru-RU" dirty="0" smtClean="0"/>
              <a:t>Учитель специально планирует коммуникативные задачи урока</a:t>
            </a:r>
          </a:p>
          <a:p>
            <a:pPr marL="514350" indent="-514350"/>
            <a:endParaRPr lang="ru-RU" dirty="0" smtClean="0"/>
          </a:p>
          <a:p>
            <a:pPr marL="514350" indent="-514350">
              <a:buFont typeface="+mj-lt"/>
              <a:buAutoNum type="arabicPeriod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115328" cy="43889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4389120"/>
          </a:xfrm>
        </p:spPr>
        <p:txBody>
          <a:bodyPr/>
          <a:lstStyle/>
          <a:p>
            <a:r>
              <a:rPr lang="ru-RU" dirty="0" smtClean="0"/>
              <a:t>Учитель принимает и поощряет, выражаемую  учеником, собственную позицию, иное  мнение, обучает корректным формам их выражения</a:t>
            </a:r>
          </a:p>
          <a:p>
            <a:r>
              <a:rPr lang="ru-RU" dirty="0" smtClean="0"/>
              <a:t>Стиль, тон отношений, задаваемый на уроке, создает атмосферу сотрудничества, сотворчества, психологического комфорта</a:t>
            </a:r>
          </a:p>
          <a:p>
            <a:r>
              <a:rPr lang="ru-RU" dirty="0" smtClean="0"/>
              <a:t>На уроке осуществляется глубокое личностное воздействие «учитель-ученик» (через отношения, совместную деятельность и т. д.)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E3DF834-C247-4311-B225-6F7DE289EBDA}" type="slidenum">
              <a:rPr lang="ru-RU"/>
              <a:pPr>
                <a:defRPr/>
              </a:pPr>
              <a:t>15</a:t>
            </a:fld>
            <a:endParaRPr lang="ru-RU"/>
          </a:p>
        </p:txBody>
      </p:sp>
      <p:sp>
        <p:nvSpPr>
          <p:cNvPr id="3584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1571625" y="3071813"/>
            <a:ext cx="5291138" cy="1079500"/>
          </a:xfrm>
        </p:spPr>
        <p:txBody>
          <a:bodyPr>
            <a:normAutofit lnSpcReduction="10000"/>
          </a:bodyPr>
          <a:lstStyle/>
          <a:p>
            <a:pPr marL="609600" indent="-609600" algn="ctr">
              <a:spcAft>
                <a:spcPct val="20000"/>
              </a:spcAft>
              <a:buFontTx/>
              <a:buNone/>
            </a:pPr>
            <a:r>
              <a:rPr lang="ru-RU" sz="2800" b="1" smtClean="0">
                <a:latin typeface="Arial" charset="0"/>
              </a:rPr>
              <a:t>УРОВНЕВАЯ</a:t>
            </a:r>
          </a:p>
          <a:p>
            <a:pPr marL="609600" indent="-609600" algn="ctr">
              <a:spcAft>
                <a:spcPct val="20000"/>
              </a:spcAft>
              <a:buFontTx/>
              <a:buNone/>
            </a:pPr>
            <a:r>
              <a:rPr lang="ru-RU" sz="2800" b="1" smtClean="0">
                <a:latin typeface="Arial" charset="0"/>
              </a:rPr>
              <a:t>ДИФФЕРЕНЦИАЦИЯ</a:t>
            </a:r>
            <a:endParaRPr lang="ru-RU" sz="900" b="1" smtClean="0">
              <a:latin typeface="Arial" charset="0"/>
            </a:endParaRPr>
          </a:p>
        </p:txBody>
      </p:sp>
      <p:sp>
        <p:nvSpPr>
          <p:cNvPr id="680963" name="AutoShape 3"/>
          <p:cNvSpPr>
            <a:spLocks noChangeArrowheads="1"/>
          </p:cNvSpPr>
          <p:nvPr/>
        </p:nvSpPr>
        <p:spPr bwMode="gray">
          <a:xfrm>
            <a:off x="792163" y="188913"/>
            <a:ext cx="7524750" cy="1260475"/>
          </a:xfrm>
          <a:prstGeom prst="roundRect">
            <a:avLst>
              <a:gd name="adj" fmla="val 49106"/>
            </a:avLst>
          </a:prstGeom>
          <a:solidFill>
            <a:srgbClr val="99CCFF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Базовые образовательные</a:t>
            </a:r>
          </a:p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технологии</a:t>
            </a:r>
          </a:p>
        </p:txBody>
      </p:sp>
      <p:sp>
        <p:nvSpPr>
          <p:cNvPr id="19461" name="AutoShape 4"/>
          <p:cNvSpPr>
            <a:spLocks noChangeArrowheads="1"/>
          </p:cNvSpPr>
          <p:nvPr/>
        </p:nvSpPr>
        <p:spPr bwMode="auto">
          <a:xfrm>
            <a:off x="215900" y="3786188"/>
            <a:ext cx="8135938" cy="3071812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>
              <a:defRPr/>
            </a:pPr>
            <a:r>
              <a:rPr lang="ru-RU" sz="1600" b="1" dirty="0">
                <a:solidFill>
                  <a:schemeClr val="bg2"/>
                </a:solidFill>
              </a:rPr>
              <a:t>			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</a:rPr>
              <a:t>Основные принципы: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открытость системы требований,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предъявление образцов деятельности,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«ножницы» между базовым и повышенными уровнями требований,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посильность базового уровня, обязательность его освоения всеми уч-ся,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добровольность в освоении повышенных уровней требований, 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работа с группами «подвижного» состава, </a:t>
            </a:r>
          </a:p>
          <a:p>
            <a:pPr>
              <a:buFontTx/>
              <a:buChar char="•"/>
              <a:defRPr/>
            </a:pPr>
            <a:r>
              <a:rPr lang="ru-RU" dirty="0">
                <a:solidFill>
                  <a:schemeClr val="accent2">
                    <a:lumMod val="50000"/>
                  </a:schemeClr>
                </a:solidFill>
              </a:rPr>
              <a:t>накопительная система оценивания.</a:t>
            </a:r>
          </a:p>
        </p:txBody>
      </p:sp>
      <p:sp>
        <p:nvSpPr>
          <p:cNvPr id="35846" name="AutoShape 6"/>
          <p:cNvSpPr>
            <a:spLocks noChangeArrowheads="1"/>
          </p:cNvSpPr>
          <p:nvPr/>
        </p:nvSpPr>
        <p:spPr bwMode="auto">
          <a:xfrm>
            <a:off x="4968875" y="1071563"/>
            <a:ext cx="4175125" cy="2214562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000" b="1"/>
              <a:t>Основа:</a:t>
            </a:r>
          </a:p>
          <a:p>
            <a:pPr algn="ctr"/>
            <a:r>
              <a:rPr lang="ru-RU" sz="2000"/>
              <a:t>дифференциация требований</a:t>
            </a:r>
          </a:p>
          <a:p>
            <a:pPr algn="ctr"/>
            <a:r>
              <a:rPr lang="ru-RU" sz="2000"/>
              <a:t>к уровню освоения, явное выделение</a:t>
            </a:r>
          </a:p>
          <a:p>
            <a:pPr algn="ctr"/>
            <a:r>
              <a:rPr lang="ru-RU" sz="2000"/>
              <a:t>базового и повышенных уровней</a:t>
            </a:r>
          </a:p>
        </p:txBody>
      </p:sp>
      <p:pic>
        <p:nvPicPr>
          <p:cNvPr id="35847" name="Picture 7" descr="IMGA047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700213"/>
            <a:ext cx="26289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7267FC-F897-4964-BA6A-2F7D49F2BE6C}" type="slidenum">
              <a:rPr lang="ru-RU"/>
              <a:pPr>
                <a:defRPr/>
              </a:pPr>
              <a:t>16</a:t>
            </a:fld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76600" y="2990850"/>
            <a:ext cx="5867400" cy="1606550"/>
          </a:xfrm>
        </p:spPr>
        <p:txBody>
          <a:bodyPr/>
          <a:lstStyle/>
          <a:p>
            <a:pPr marL="609600" indent="-609600" algn="ctr">
              <a:spcBef>
                <a:spcPct val="0"/>
              </a:spcBef>
              <a:buFontTx/>
              <a:buNone/>
            </a:pPr>
            <a:r>
              <a:rPr lang="ru-RU" sz="2800" b="1" smtClean="0">
                <a:solidFill>
                  <a:schemeClr val="tx2"/>
                </a:solidFill>
                <a:latin typeface="Arial" charset="0"/>
              </a:rPr>
              <a:t>ПРОБЛЕМНОЕ ОБУЧЕНИЕ  </a:t>
            </a:r>
            <a:r>
              <a:rPr lang="ru-RU" sz="2800" b="1" smtClean="0">
                <a:latin typeface="Arial" charset="0"/>
              </a:rPr>
              <a:t>(</a:t>
            </a:r>
            <a:r>
              <a:rPr lang="ru-RU" sz="1800" b="1" smtClean="0">
                <a:latin typeface="Arial" charset="0"/>
              </a:rPr>
              <a:t>ОБУЧЕНИЕ</a:t>
            </a:r>
            <a:r>
              <a:rPr lang="ru-RU" sz="2800" b="1" smtClean="0">
                <a:latin typeface="Arial" charset="0"/>
              </a:rPr>
              <a:t> </a:t>
            </a:r>
            <a:r>
              <a:rPr lang="ru-RU" sz="1800" b="1" smtClean="0">
                <a:latin typeface="Arial" charset="0"/>
              </a:rPr>
              <a:t>НА ОСНОВЕ  </a:t>
            </a:r>
          </a:p>
          <a:p>
            <a:pPr marL="609600" indent="-609600" algn="ctr">
              <a:spcBef>
                <a:spcPct val="0"/>
              </a:spcBef>
              <a:buFontTx/>
              <a:buNone/>
            </a:pPr>
            <a:r>
              <a:rPr lang="ru-RU" sz="1800" b="1" smtClean="0">
                <a:latin typeface="Arial" charset="0"/>
              </a:rPr>
              <a:t>        «УЧЕБНЫХ  СИТУАЦИЙ</a:t>
            </a:r>
            <a:r>
              <a:rPr lang="ru-RU" sz="2800" b="1" smtClean="0">
                <a:latin typeface="Arial" charset="0"/>
              </a:rPr>
              <a:t>»)</a:t>
            </a:r>
          </a:p>
        </p:txBody>
      </p:sp>
      <p:sp>
        <p:nvSpPr>
          <p:cNvPr id="619524" name="AutoShape 4"/>
          <p:cNvSpPr>
            <a:spLocks noChangeArrowheads="1"/>
          </p:cNvSpPr>
          <p:nvPr/>
        </p:nvSpPr>
        <p:spPr bwMode="gray">
          <a:xfrm>
            <a:off x="792163" y="188913"/>
            <a:ext cx="7524750" cy="1260475"/>
          </a:xfrm>
          <a:prstGeom prst="roundRect">
            <a:avLst>
              <a:gd name="adj" fmla="val 49106"/>
            </a:avLst>
          </a:prstGeom>
          <a:solidFill>
            <a:srgbClr val="99CCFF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Базовые образовательные</a:t>
            </a:r>
          </a:p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технологии</a:t>
            </a:r>
          </a:p>
        </p:txBody>
      </p:sp>
      <p:sp>
        <p:nvSpPr>
          <p:cNvPr id="31749" name="AutoShape 5"/>
          <p:cNvSpPr>
            <a:spLocks noChangeArrowheads="1"/>
          </p:cNvSpPr>
          <p:nvPr/>
        </p:nvSpPr>
        <p:spPr bwMode="auto">
          <a:xfrm>
            <a:off x="5435600" y="1285875"/>
            <a:ext cx="3708400" cy="1643063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5572125" y="1643063"/>
            <a:ext cx="3375025" cy="110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 anchor="ctr">
            <a:spAutoFit/>
          </a:bodyPr>
          <a:lstStyle/>
          <a:p>
            <a:pPr algn="ctr"/>
            <a:r>
              <a:rPr lang="ru-RU" sz="1600" b="1" i="1"/>
              <a:t>Между обучением и психическим</a:t>
            </a:r>
          </a:p>
          <a:p>
            <a:pPr algn="ctr"/>
            <a:r>
              <a:rPr lang="ru-RU" sz="1600" b="1" i="1"/>
              <a:t>развитием человека всегда</a:t>
            </a:r>
          </a:p>
          <a:p>
            <a:pPr algn="ctr"/>
            <a:r>
              <a:rPr lang="ru-RU" sz="1600" b="1" i="1"/>
              <a:t>стоит его деятельность</a:t>
            </a:r>
            <a:r>
              <a:rPr lang="ru-RU" b="1"/>
              <a:t> </a:t>
            </a:r>
          </a:p>
        </p:txBody>
      </p:sp>
      <p:sp>
        <p:nvSpPr>
          <p:cNvPr id="31751" name="AutoShape 11"/>
          <p:cNvSpPr>
            <a:spLocks noChangeArrowheads="1"/>
          </p:cNvSpPr>
          <p:nvPr/>
        </p:nvSpPr>
        <p:spPr bwMode="auto">
          <a:xfrm>
            <a:off x="190500" y="4429125"/>
            <a:ext cx="4381500" cy="2149475"/>
          </a:xfrm>
          <a:prstGeom prst="horizontalScroll">
            <a:avLst>
              <a:gd name="adj" fmla="val 1250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endParaRPr lang="ru-RU"/>
          </a:p>
        </p:txBody>
      </p:sp>
      <p:sp>
        <p:nvSpPr>
          <p:cNvPr id="31752" name="Text Box 12"/>
          <p:cNvSpPr txBox="1">
            <a:spLocks noChangeArrowheads="1"/>
          </p:cNvSpPr>
          <p:nvPr/>
        </p:nvSpPr>
        <p:spPr bwMode="auto">
          <a:xfrm>
            <a:off x="6011863" y="5229225"/>
            <a:ext cx="262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31753" name="Text Box 13"/>
          <p:cNvSpPr txBox="1">
            <a:spLocks noChangeArrowheads="1"/>
          </p:cNvSpPr>
          <p:nvPr/>
        </p:nvSpPr>
        <p:spPr bwMode="auto">
          <a:xfrm>
            <a:off x="500063" y="5000625"/>
            <a:ext cx="3995737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/>
            <a:r>
              <a:rPr lang="ru-RU" sz="1600" b="1" i="1"/>
              <a:t>образовательная задача</a:t>
            </a:r>
          </a:p>
          <a:p>
            <a:pPr algn="ctr"/>
            <a:r>
              <a:rPr lang="ru-RU" sz="1600" b="1" i="1"/>
              <a:t>состоит в организации условий, провоцирующих детское действие </a:t>
            </a:r>
          </a:p>
        </p:txBody>
      </p:sp>
      <p:pic>
        <p:nvPicPr>
          <p:cNvPr id="31754" name="Picture 14" descr="fourth%20clas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7338" y="2168525"/>
            <a:ext cx="2879725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5" name="Picture 15" descr="Картинка 156 из 28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59475" y="4524375"/>
            <a:ext cx="2665413" cy="209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3EBD38-15F8-4A8B-A3A2-6671D6A224F6}" type="slidenum">
              <a:rPr lang="ru-RU"/>
              <a:pPr>
                <a:defRPr/>
              </a:pPr>
              <a:t>17</a:t>
            </a:fld>
            <a:endParaRPr lang="ru-RU"/>
          </a:p>
        </p:txBody>
      </p:sp>
      <p:sp>
        <p:nvSpPr>
          <p:cNvPr id="679939" name="AutoShape 3"/>
          <p:cNvSpPr>
            <a:spLocks noChangeArrowheads="1"/>
          </p:cNvSpPr>
          <p:nvPr/>
        </p:nvSpPr>
        <p:spPr bwMode="gray">
          <a:xfrm>
            <a:off x="792163" y="188913"/>
            <a:ext cx="7524750" cy="1260475"/>
          </a:xfrm>
          <a:prstGeom prst="roundRect">
            <a:avLst>
              <a:gd name="adj" fmla="val 49106"/>
            </a:avLst>
          </a:prstGeom>
          <a:solidFill>
            <a:srgbClr val="99CCFF"/>
          </a:solidFill>
          <a:ln w="28575">
            <a:solidFill>
              <a:schemeClr val="bg1"/>
            </a:solidFill>
            <a:round/>
            <a:headEnd/>
            <a:tailEnd/>
          </a:ln>
          <a:effectLst>
            <a:outerShdw dist="107763" dir="27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Базовые образовательные</a:t>
            </a:r>
          </a:p>
          <a:p>
            <a:pPr algn="ctr">
              <a:defRPr/>
            </a:pPr>
            <a:r>
              <a:rPr lang="ru-RU" sz="36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технологии</a:t>
            </a: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3384550" y="2133600"/>
            <a:ext cx="3205163" cy="1116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  <a:spcAft>
                <a:spcPct val="20000"/>
              </a:spcAft>
            </a:pPr>
            <a:r>
              <a:rPr lang="ru-RU" sz="2800" b="1">
                <a:solidFill>
                  <a:schemeClr val="tx2"/>
                </a:solidFill>
              </a:rPr>
              <a:t>ПРОЕКТНАЯ</a:t>
            </a:r>
          </a:p>
          <a:p>
            <a:pPr marL="609600" indent="-609600" algn="ctr">
              <a:spcBef>
                <a:spcPct val="20000"/>
              </a:spcBef>
              <a:spcAft>
                <a:spcPct val="20000"/>
              </a:spcAft>
            </a:pPr>
            <a:r>
              <a:rPr lang="ru-RU" sz="2800" b="1">
                <a:solidFill>
                  <a:schemeClr val="tx2"/>
                </a:solidFill>
              </a:rPr>
              <a:t>ДЕЯТЕЛЬНОСТЬ</a:t>
            </a:r>
          </a:p>
        </p:txBody>
      </p:sp>
      <p:sp>
        <p:nvSpPr>
          <p:cNvPr id="33797" name="AutoShape 6"/>
          <p:cNvSpPr>
            <a:spLocks noChangeArrowheads="1"/>
          </p:cNvSpPr>
          <p:nvPr/>
        </p:nvSpPr>
        <p:spPr bwMode="auto">
          <a:xfrm>
            <a:off x="6715125" y="1571625"/>
            <a:ext cx="2016125" cy="2908300"/>
          </a:xfrm>
          <a:prstGeom prst="verticalScroll">
            <a:avLst>
              <a:gd name="adj" fmla="val 12500"/>
            </a:avLst>
          </a:prstGeom>
          <a:gradFill rotWithShape="1">
            <a:gsLst>
              <a:gs pos="0">
                <a:srgbClr val="B2B2B2"/>
              </a:gs>
              <a:gs pos="50000">
                <a:srgbClr val="FFFFCC"/>
              </a:gs>
              <a:gs pos="100000">
                <a:srgbClr val="B2B2B2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0000" tIns="46800" rIns="90000" bIns="46800" anchor="ctr"/>
          <a:lstStyle/>
          <a:p>
            <a:pPr algn="ctr"/>
            <a:r>
              <a:rPr lang="ru-RU" sz="2400" b="1" u="sng"/>
              <a:t>Триада</a:t>
            </a:r>
            <a:r>
              <a:rPr lang="ru-RU" sz="2400" b="1"/>
              <a:t>:</a:t>
            </a:r>
          </a:p>
          <a:p>
            <a:pPr algn="ctr"/>
            <a:r>
              <a:rPr lang="ru-RU" sz="2400" b="1" i="1"/>
              <a:t>замысел-</a:t>
            </a:r>
          </a:p>
          <a:p>
            <a:pPr algn="ctr"/>
            <a:r>
              <a:rPr lang="ru-RU" sz="2400" b="1" i="1"/>
              <a:t>-реализация-</a:t>
            </a:r>
          </a:p>
          <a:p>
            <a:pPr algn="ctr"/>
            <a:r>
              <a:rPr lang="ru-RU" sz="2400" b="1" i="1"/>
              <a:t>-продукт</a:t>
            </a:r>
          </a:p>
        </p:txBody>
      </p:sp>
      <p:pic>
        <p:nvPicPr>
          <p:cNvPr id="33798" name="Picture 10" descr="Картинка 233 из 287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786313"/>
            <a:ext cx="2124075" cy="159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799" name="Picture 11" descr="Картинка 823 из 287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313" y="3786188"/>
            <a:ext cx="3729037" cy="2551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0" name="Picture 12" descr="image_000200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214813" y="3643313"/>
            <a:ext cx="1714500" cy="1323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1" name="Picture 13" descr="Картинка 436 из 287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76263" y="1592263"/>
            <a:ext cx="2555875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500063" y="357188"/>
            <a:ext cx="8229600" cy="5786437"/>
          </a:xfrm>
        </p:spPr>
        <p:txBody>
          <a:bodyPr rtlCol="0">
            <a:normAutofit fontScale="32500" lnSpcReduction="20000"/>
          </a:bodyPr>
          <a:lstStyle/>
          <a:p>
            <a:pPr algn="ctr" eaLnBrk="1" fontAlgn="auto" hangingPunct="1">
              <a:lnSpc>
                <a:spcPct val="110000"/>
              </a:lnSpc>
              <a:spcAft>
                <a:spcPts val="0"/>
              </a:spcAft>
              <a:buFont typeface="Arial" charset="0"/>
              <a:buNone/>
              <a:defRPr/>
            </a:pPr>
            <a:r>
              <a:rPr lang="ru-RU" sz="8000" b="1" dirty="0" smtClean="0">
                <a:solidFill>
                  <a:srgbClr val="FF0000"/>
                </a:solidFill>
              </a:rPr>
              <a:t>МЕТОД ПРОЕКТОВ КАК ПЕДАГОГИЧЕСКАЯ ТЕХНОЛОГИЯ ОБУЧЕНИЯ СОТРУДНИЧЕСТВУ: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Программно формируется умение детей работать в группе, принимать  помощь  от одноклассников  и оказывать помощь, вести урок (фрагмент урока), формулировать содержательную часть проекта, оформлять результат (доклад, выпуск газеты, репортаж, презентация…)</a:t>
            </a: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endParaRPr lang="ru-RU" sz="8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fontAlgn="auto" hangingPunct="1">
              <a:lnSpc>
                <a:spcPct val="110000"/>
              </a:lnSpc>
              <a:spcAft>
                <a:spcPts val="0"/>
              </a:spcAft>
              <a:defRPr/>
            </a:pPr>
            <a:r>
              <a:rPr lang="ru-RU" sz="80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Особое внимание уделяется  обучению детей работе с источниками информации ( оглавление учебника  как  программа ученика; таблицы, диаграммы, иллюстрации учебников, их справочники и словари).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80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107</TotalTime>
  <Words>908</Words>
  <Application>Microsoft Office PowerPoint</Application>
  <PresentationFormat>Экран (4:3)</PresentationFormat>
  <Paragraphs>154</Paragraphs>
  <Slides>18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Поток</vt:lpstr>
      <vt:lpstr>Методические рекомендации</vt:lpstr>
      <vt:lpstr>Актуальность темы:</vt:lpstr>
      <vt:lpstr>Новая технология – сущностная часть содержания образования (15)</vt:lpstr>
      <vt:lpstr>Слайд 4</vt:lpstr>
      <vt:lpstr>Системно-деятельностный подход -</vt:lpstr>
      <vt:lpstr>Система дидактических принципов</vt:lpstr>
      <vt:lpstr>Типология уроков в дидактической системе деятельного метода</vt:lpstr>
      <vt:lpstr>Урок «открытия» нового знания</vt:lpstr>
      <vt:lpstr>Урок рефлексии</vt:lpstr>
      <vt:lpstr>Урок общеметодологической направленности</vt:lpstr>
      <vt:lpstr>Урок развивающего контроля</vt:lpstr>
      <vt:lpstr>Критерии результативности урока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Методические рекомендации</dc:title>
  <dc:creator>1</dc:creator>
  <cp:lastModifiedBy>01</cp:lastModifiedBy>
  <cp:revision>15</cp:revision>
  <dcterms:created xsi:type="dcterms:W3CDTF">2012-04-22T10:23:01Z</dcterms:created>
  <dcterms:modified xsi:type="dcterms:W3CDTF">2012-05-16T10:19:06Z</dcterms:modified>
</cp:coreProperties>
</file>