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4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0" r:id="rId18"/>
    <p:sldId id="271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1" r:id="rId37"/>
    <p:sldId id="292" r:id="rId38"/>
    <p:sldId id="290" r:id="rId39"/>
    <p:sldId id="297" r:id="rId40"/>
    <p:sldId id="296" r:id="rId41"/>
    <p:sldId id="293" r:id="rId42"/>
    <p:sldId id="294" r:id="rId43"/>
    <p:sldId id="295" r:id="rId44"/>
  </p:sldIdLst>
  <p:sldSz cx="9144000" cy="5143500" type="screen16x9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870" y="-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15900" y="812800"/>
            <a:ext cx="7126288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pPr>
              <a:defRPr/>
            </a:pPr>
            <a:fld id="{E9BBFAD7-F245-4C94-A7D3-DDF1D260D2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099419A6-26F1-4A2E-AB17-3091D3CC414A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6C7EE75D-4FC7-4C6E-8F78-78F29EBA7852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3061998B-8F5D-4AFC-BCED-4B129273ADD5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CAE4F9C7-0FFC-4095-AD0D-C4BBFE08D806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5AC380D3-81BE-494A-8FAF-7037BAF2ECD9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CC9F1BF8-89BD-410F-B893-C8A8FF9C93F1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FE99D88-9553-4920-B4BE-F7AF6942793B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53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3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CF348AAF-6397-4996-95F2-BB19C2E7C68D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54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42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54054147-AADC-4C9A-B754-8090C9F12221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552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53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D52D70F9-0103-404D-83CD-46AAD1AC0CEC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563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63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29F55C0-C3CD-4A2B-8CC5-F0129C749A4C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573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73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72797D-A6AC-4CC7-A6F2-127B9839C5BA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DA61B5A4-DB59-42DC-9CA5-764347BFE94A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D55E51D7-ACD5-48BD-B225-A2091BE7CF73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604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04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C6A09680-5412-480C-9E95-B3ABC131767C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DF28FE1-1A16-46A8-84B0-829099D2BDEF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62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106B161D-D9F6-498B-A3B8-405F91277703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634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34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2DECCD0-57AD-492E-BA77-2C771D0C9107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645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45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EC120D43-C976-40EE-813F-C951BD5807AF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655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55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09B6B910-6F74-4F9D-8E37-0C215808B8B1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7D00CAD-8538-4972-8421-605DDCAB6F35}" type="slidenum">
              <a:rPr lang="ru-RU" smtClean="0"/>
              <a:pPr/>
              <a:t>21</a:t>
            </a:fld>
            <a:endParaRPr lang="ru-RU" smtClean="0"/>
          </a:p>
        </p:txBody>
      </p:sp>
      <p:sp>
        <p:nvSpPr>
          <p:cNvPr id="67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7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35BADCAB-F3E2-4D69-9156-2F827CD850CF}" type="slidenum">
              <a:rPr lang="ru-RU" smtClean="0"/>
              <a:pPr/>
              <a:t>22</a:t>
            </a:fld>
            <a:endParaRPr lang="ru-RU" smtClean="0"/>
          </a:p>
        </p:txBody>
      </p:sp>
      <p:sp>
        <p:nvSpPr>
          <p:cNvPr id="686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2B9EC45B-460F-4C83-B7F5-4AC22BF7D12F}" type="slidenum">
              <a:rPr lang="ru-RU" smtClean="0"/>
              <a:pPr/>
              <a:t>23</a:t>
            </a:fld>
            <a:endParaRPr lang="ru-RU" smtClean="0"/>
          </a:p>
        </p:txBody>
      </p:sp>
      <p:sp>
        <p:nvSpPr>
          <p:cNvPr id="696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96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7CC74B1-03CB-4732-85F0-E23F1909DC53}" type="slidenum">
              <a:rPr lang="ru-RU" smtClean="0"/>
              <a:pPr/>
              <a:t>24</a:t>
            </a:fld>
            <a:endParaRPr lang="ru-RU" smtClean="0"/>
          </a:p>
        </p:txBody>
      </p:sp>
      <p:sp>
        <p:nvSpPr>
          <p:cNvPr id="706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06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dirty="0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EBD604F6-7999-4DBB-AE32-ABA6C3118505}" type="slidenum">
              <a:rPr lang="ru-RU" smtClean="0"/>
              <a:pPr/>
              <a:t>25</a:t>
            </a:fld>
            <a:endParaRPr lang="ru-RU" smtClean="0"/>
          </a:p>
        </p:txBody>
      </p:sp>
      <p:sp>
        <p:nvSpPr>
          <p:cNvPr id="716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16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FB4549EE-356E-4E7B-81BF-2D781522B82D}" type="slidenum">
              <a:rPr lang="ru-RU" smtClean="0"/>
              <a:pPr/>
              <a:t>26</a:t>
            </a:fld>
            <a:endParaRPr lang="ru-RU" smtClean="0"/>
          </a:p>
        </p:txBody>
      </p:sp>
      <p:sp>
        <p:nvSpPr>
          <p:cNvPr id="727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27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4C2B8CF-356C-4A8F-AE3B-DF7D183EDA76}" type="slidenum">
              <a:rPr lang="ru-RU" smtClean="0"/>
              <a:pPr/>
              <a:t>27</a:t>
            </a:fld>
            <a:endParaRPr lang="ru-RU" smtClean="0"/>
          </a:p>
        </p:txBody>
      </p:sp>
      <p:sp>
        <p:nvSpPr>
          <p:cNvPr id="737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37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ABBA01ED-8238-4A2E-A0AF-16A0475171BB}" type="slidenum">
              <a:rPr lang="ru-RU" smtClean="0"/>
              <a:pPr/>
              <a:t>28</a:t>
            </a:fld>
            <a:endParaRPr lang="ru-RU" smtClean="0"/>
          </a:p>
        </p:txBody>
      </p:sp>
      <p:sp>
        <p:nvSpPr>
          <p:cNvPr id="747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47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D092D428-639E-40ED-BB64-8CFD77EABB95}" type="slidenum">
              <a:rPr lang="ru-RU" smtClean="0"/>
              <a:pPr/>
              <a:t>29</a:t>
            </a:fld>
            <a:endParaRPr lang="ru-RU" smtClean="0"/>
          </a:p>
        </p:txBody>
      </p:sp>
      <p:sp>
        <p:nvSpPr>
          <p:cNvPr id="757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57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3A9CF927-FE20-4D85-895C-B61D4A424A79}" type="slidenum">
              <a:rPr lang="ru-RU" smtClean="0"/>
              <a:pPr/>
              <a:t>30</a:t>
            </a:fld>
            <a:endParaRPr lang="ru-RU" smtClean="0"/>
          </a:p>
        </p:txBody>
      </p:sp>
      <p:sp>
        <p:nvSpPr>
          <p:cNvPr id="768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68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71E84E6F-E1D7-4739-B026-58CC11DA28EB}" type="slidenum">
              <a:rPr lang="ru-RU" smtClean="0"/>
              <a:pPr/>
              <a:t>31</a:t>
            </a:fld>
            <a:endParaRPr lang="ru-RU" smtClean="0"/>
          </a:p>
        </p:txBody>
      </p:sp>
      <p:sp>
        <p:nvSpPr>
          <p:cNvPr id="778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78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D6CDC2A8-B2A3-41FF-85D6-7CED2EA72CED}" type="slidenum">
              <a:rPr lang="ru-RU" smtClean="0"/>
              <a:pPr/>
              <a:t>32</a:t>
            </a:fld>
            <a:endParaRPr lang="ru-RU" smtClean="0"/>
          </a:p>
        </p:txBody>
      </p:sp>
      <p:sp>
        <p:nvSpPr>
          <p:cNvPr id="788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88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4CB8883-F418-4923-BC73-DA67AD3E06C4}" type="slidenum">
              <a:rPr lang="ru-RU" smtClean="0"/>
              <a:pPr/>
              <a:t>33</a:t>
            </a:fld>
            <a:endParaRPr lang="ru-RU" smtClean="0"/>
          </a:p>
        </p:txBody>
      </p:sp>
      <p:sp>
        <p:nvSpPr>
          <p:cNvPr id="798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98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E1BB54BF-B41A-4B6C-90A7-BD95AF2F6442}" type="slidenum">
              <a:rPr lang="ru-RU" smtClean="0"/>
              <a:pPr/>
              <a:t>34</a:t>
            </a:fld>
            <a:endParaRPr lang="ru-RU" smtClean="0"/>
          </a:p>
        </p:txBody>
      </p:sp>
      <p:sp>
        <p:nvSpPr>
          <p:cNvPr id="808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09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96C23C2C-5C59-4255-ACD9-054961493B19}" type="slidenum">
              <a:rPr lang="ru-RU" smtClean="0"/>
              <a:pPr/>
              <a:t>35</a:t>
            </a:fld>
            <a:endParaRPr lang="ru-RU" smtClean="0"/>
          </a:p>
        </p:txBody>
      </p:sp>
      <p:sp>
        <p:nvSpPr>
          <p:cNvPr id="819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19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391D2443-BB20-4183-91D9-9EB56AABACF4}" type="slidenum">
              <a:rPr lang="ru-RU" smtClean="0"/>
              <a:pPr/>
              <a:t>38</a:t>
            </a:fld>
            <a:endParaRPr lang="ru-RU" smtClean="0"/>
          </a:p>
        </p:txBody>
      </p:sp>
      <p:sp>
        <p:nvSpPr>
          <p:cNvPr id="829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29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E1078C5A-8CCD-4EB6-99CA-EE705A3E02E4}" type="slidenum">
              <a:rPr lang="ru-RU" smtClean="0"/>
              <a:pPr/>
              <a:t>39</a:t>
            </a:fld>
            <a:endParaRPr lang="ru-RU" smtClean="0"/>
          </a:p>
        </p:txBody>
      </p:sp>
      <p:sp>
        <p:nvSpPr>
          <p:cNvPr id="839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39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0B0F4-27B0-4176-AE3B-96FDEC1428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3ECD4-665C-4D2F-9371-1474818FB0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97BF2-680D-4D2F-ADD3-4088DDED13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3325"/>
            <a:ext cx="4037013" cy="29813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203325"/>
            <a:ext cx="4038600" cy="29813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77575-5888-48A9-8D33-30268E9514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12BA9-E345-495B-8066-772AC0F855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4EA05-C9EA-4AB8-AFC6-619809B2C4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44AEA-C918-4C09-A271-90F3B41443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BC533-CF43-44A6-824F-1EB91B26FB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874E6-50C3-4029-A76D-C37CAB3532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9A310-F27F-43FF-BE9A-9E6BED709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86550" y="1074738"/>
            <a:ext cx="2074863" cy="31099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074738"/>
            <a:ext cx="6076950" cy="31099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21F74-A114-4270-AC28-69855C36F9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4738"/>
            <a:ext cx="8304213" cy="14843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2FF43-2A89-4951-A509-983316C563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4BC86-AE14-4975-ADBA-ECF0A78D46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F5B97-E395-40FA-A1BA-75E5FA603A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B0927-8100-43EB-88FA-3D8A3BB72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3325"/>
            <a:ext cx="4037013" cy="29813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203325"/>
            <a:ext cx="4038600" cy="29813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477EB-4509-465E-AC7D-B771AECAB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F55FE-3915-4A67-AC25-2F7B4B3F16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82AE1-B7CE-4114-9D99-9BF7C1A112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E4D07-A800-4191-890F-646F24A769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28782-B8AA-408E-B7BF-FA11B5E222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608CF-65EA-4474-8EA8-7B352AE26C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89B6F4-6186-48A4-A3B3-4547C1D4C9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14300"/>
            <a:ext cx="2055813" cy="4070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"/>
            <a:ext cx="6019800" cy="4070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FF50C-97D8-4E51-A201-0D26BD81AA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06602-FF77-464D-BD5B-792AA59EC0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2215A-4472-4FBE-8DD4-3DD8EE0896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456EA-BD22-4B43-ACC1-2578C96812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342900"/>
            <a:ext cx="2932113" cy="41703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41713" y="342900"/>
            <a:ext cx="2933700" cy="41703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A132E-F379-480B-B2C6-816AF73B12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4C4329-8F1E-4684-9C9D-2588D4B745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1FF38-290B-41E9-ADC8-08A1B0C15A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D10F74-CF1D-4E3B-A3CF-E2D67D4510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1F395-A2FC-4374-BF68-EDDB884709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FEE4E-212C-4FF9-98FD-D07CECFF24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46170-6CB9-4984-B85E-5CCE4164A2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42900"/>
            <a:ext cx="2055813" cy="4170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42900"/>
            <a:ext cx="6019800" cy="4170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61AE4-315D-4FB3-8D45-E94833EFD5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20DF3B-2922-412B-96CF-CAE7FEB66C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5FAB8-19C7-40A7-9E3C-6BA5C97B1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B9616-5C89-469D-8BA3-E4A515E31C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3325"/>
            <a:ext cx="4037013" cy="29813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203325"/>
            <a:ext cx="4038600" cy="29813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CB40A-CF4A-41C6-A3F1-6345329A7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A6924-7B65-4CCC-9F88-E06CF5D1A6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19DBB-8EE8-4793-A955-A594BDBA5C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FB9C4-EEED-49EE-BCD4-1089A85951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8B82C-6EB3-4413-A3AB-3990BDE682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E2B66-9081-4C5C-80E0-8E520C022F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2A1C3-A995-4718-8DB1-B92D39082E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4788"/>
            <a:ext cx="2055813" cy="39798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4788"/>
            <a:ext cx="6019800" cy="39798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8950C-F87D-4C0E-8266-E52C801BE8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74738"/>
            <a:ext cx="8304213" cy="1484312"/>
          </a:xfrm>
          <a:prstGeom prst="rect">
            <a:avLst/>
          </a:prstGeom>
          <a:noFill/>
          <a:ln w="6480" cap="rnd">
            <a:noFill/>
            <a:round/>
            <a:headEnd/>
            <a:tailEnd/>
          </a:ln>
        </p:spPr>
        <p:txBody>
          <a:bodyPr vert="horz" wrap="square" lIns="90000" tIns="45000" rIns="90000" bIns="45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Образец заголовка</a:t>
            </a:r>
          </a:p>
        </p:txBody>
      </p:sp>
      <p:sp>
        <p:nvSpPr>
          <p:cNvPr id="1027" name="Line 2"/>
          <p:cNvSpPr>
            <a:spLocks noChangeShapeType="1"/>
          </p:cNvSpPr>
          <p:nvPr/>
        </p:nvSpPr>
        <p:spPr bwMode="auto">
          <a:xfrm>
            <a:off x="1463675" y="2662238"/>
            <a:ext cx="2971800" cy="1587"/>
          </a:xfrm>
          <a:prstGeom prst="line">
            <a:avLst/>
          </a:prstGeom>
          <a:noFill/>
          <a:ln w="9360">
            <a:solidFill>
              <a:srgbClr val="E8E8E9"/>
            </a:solidFill>
            <a:round/>
            <a:headEnd/>
            <a:tailEnd/>
          </a:ln>
          <a:effectLst>
            <a:outerShdw algn="ctr" rotWithShape="0">
              <a:srgbClr val="000000">
                <a:alpha val="55025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28" name="Line 3"/>
          <p:cNvSpPr>
            <a:spLocks noChangeShapeType="1"/>
          </p:cNvSpPr>
          <p:nvPr/>
        </p:nvSpPr>
        <p:spPr bwMode="auto">
          <a:xfrm>
            <a:off x="4708525" y="2662238"/>
            <a:ext cx="2971800" cy="1587"/>
          </a:xfrm>
          <a:prstGeom prst="line">
            <a:avLst/>
          </a:prstGeom>
          <a:noFill/>
          <a:ln w="9360">
            <a:solidFill>
              <a:srgbClr val="E8E8E9"/>
            </a:solidFill>
            <a:round/>
            <a:headEnd/>
            <a:tailEnd/>
          </a:ln>
          <a:effectLst>
            <a:outerShdw algn="ctr" rotWithShape="0">
              <a:srgbClr val="000000">
                <a:alpha val="55025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29" name="AutoShape 4"/>
          <p:cNvSpPr>
            <a:spLocks noChangeArrowheads="1"/>
          </p:cNvSpPr>
          <p:nvPr/>
        </p:nvSpPr>
        <p:spPr bwMode="auto">
          <a:xfrm>
            <a:off x="4540250" y="2644775"/>
            <a:ext cx="46038" cy="33338"/>
          </a:xfrm>
          <a:custGeom>
            <a:avLst/>
            <a:gdLst>
              <a:gd name="T0" fmla="*/ 46038 w 46038"/>
              <a:gd name="T1" fmla="*/ 16669 h 33338"/>
              <a:gd name="T2" fmla="*/ 23019 w 46038"/>
              <a:gd name="T3" fmla="*/ 33338 h 33338"/>
              <a:gd name="T4" fmla="*/ 0 w 46038"/>
              <a:gd name="T5" fmla="*/ 16669 h 33338"/>
              <a:gd name="T6" fmla="*/ 23019 w 46038"/>
              <a:gd name="T7" fmla="*/ 0 h 33338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6038"/>
              <a:gd name="T13" fmla="*/ 0 h 33338"/>
              <a:gd name="T14" fmla="*/ 46038 w 46038"/>
              <a:gd name="T15" fmla="*/ 33338 h 3333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038" h="33338">
                <a:moveTo>
                  <a:pt x="0" y="48"/>
                </a:moveTo>
                <a:lnTo>
                  <a:pt x="64" y="48"/>
                </a:lnTo>
                <a:lnTo>
                  <a:pt x="180" y="90"/>
                </a:lnTo>
                <a:lnTo>
                  <a:pt x="64" y="48"/>
                </a:lnTo>
                <a:lnTo>
                  <a:pt x="270" y="90"/>
                </a:lnTo>
                <a:lnTo>
                  <a:pt x="0" y="48"/>
                </a:lnTo>
                <a:close/>
              </a:path>
            </a:pathLst>
          </a:custGeom>
          <a:solidFill>
            <a:srgbClr val="9FB8CD"/>
          </a:solidFill>
          <a:ln w="38160" cap="flat">
            <a:solidFill>
              <a:srgbClr val="9FB8CD"/>
            </a:solidFill>
            <a:round/>
            <a:headEnd/>
            <a:tailEnd/>
          </a:ln>
          <a:effectLst>
            <a:outerShdw algn="ctr" rotWithShape="0">
              <a:srgbClr val="000000">
                <a:alpha val="55025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5791200" y="4652963"/>
            <a:ext cx="2589213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200">
                <a:solidFill>
                  <a:srgbClr val="DDE9EC"/>
                </a:solidFill>
                <a:latin typeface="+mn-lt"/>
                <a:ea typeface="Microsoft YaHei" panose="020B0503020204020204" pitchFamily="34" charset="-122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8410575" y="4635500"/>
            <a:ext cx="608013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</a:tabLst>
              <a:defRPr sz="1600">
                <a:solidFill>
                  <a:srgbClr val="DDE9EC"/>
                </a:solidFill>
                <a:latin typeface="Constantia" charset="0"/>
                <a:cs typeface="Segoe UI" charset="0"/>
              </a:defRPr>
            </a:lvl1pPr>
          </a:lstStyle>
          <a:p>
            <a:pPr>
              <a:defRPr/>
            </a:pPr>
            <a:fld id="{1F0AA462-3B62-4228-BD5F-4A2187C24F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2133600" y="4652963"/>
            <a:ext cx="3579813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algn="ctr" eaLnBrk="1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3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3325"/>
            <a:ext cx="8228013" cy="2981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5613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щёлкните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2pPr>
      <a:lvl3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3pPr>
      <a:lvl4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4pPr>
      <a:lvl5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5pPr>
      <a:lvl6pPr marL="25146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6pPr>
      <a:lvl7pPr marL="29718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7pPr>
      <a:lvl8pPr marL="34290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8pPr>
      <a:lvl9pPr marL="38862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lnSpc>
          <a:spcPct val="83000"/>
        </a:lnSpc>
        <a:spcBef>
          <a:spcPts val="1425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•"/>
        <a:defRPr sz="26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83000"/>
        </a:lnSpc>
        <a:spcBef>
          <a:spcPts val="1138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–"/>
        <a:defRPr sz="21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83000"/>
        </a:lnSpc>
        <a:spcBef>
          <a:spcPts val="86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•"/>
        <a:defRPr sz="19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83000"/>
        </a:lnSpc>
        <a:spcBef>
          <a:spcPts val="575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–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83000"/>
        </a:lnSpc>
        <a:spcBef>
          <a:spcPts val="288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dt"/>
          </p:nvPr>
        </p:nvSpPr>
        <p:spPr bwMode="auto">
          <a:xfrm>
            <a:off x="5791200" y="4652963"/>
            <a:ext cx="2589213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200">
                <a:solidFill>
                  <a:srgbClr val="DDE9EC"/>
                </a:solidFill>
                <a:latin typeface="+mn-lt"/>
                <a:ea typeface="Microsoft YaHei" panose="020B0503020204020204" pitchFamily="34" charset="-122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ftr"/>
          </p:nvPr>
        </p:nvSpPr>
        <p:spPr bwMode="auto">
          <a:xfrm>
            <a:off x="2133600" y="4652963"/>
            <a:ext cx="3579813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algn="ctr" eaLnBrk="1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8410575" y="4635500"/>
            <a:ext cx="608013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</a:tabLst>
              <a:defRPr sz="1600">
                <a:solidFill>
                  <a:srgbClr val="DDE9EC"/>
                </a:solidFill>
                <a:latin typeface="Constantia" charset="0"/>
                <a:cs typeface="Segoe UI" charset="0"/>
              </a:defRPr>
            </a:lvl1pPr>
          </a:lstStyle>
          <a:p>
            <a:pPr>
              <a:defRPr/>
            </a:pPr>
            <a:fld id="{798C1EA7-2EAA-49E3-8278-77BCE06056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053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4300"/>
            <a:ext cx="8228013" cy="912813"/>
          </a:xfrm>
          <a:prstGeom prst="rect">
            <a:avLst/>
          </a:prstGeom>
          <a:noFill/>
          <a:ln w="6480" cap="rnd">
            <a:noFill/>
            <a:round/>
            <a:headEnd/>
            <a:tailEnd/>
          </a:ln>
        </p:spPr>
        <p:txBody>
          <a:bodyPr vert="horz" wrap="square" lIns="90000" tIns="45000" rIns="90000" bIns="45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Образец заголовка</a:t>
            </a:r>
          </a:p>
        </p:txBody>
      </p:sp>
      <p:sp>
        <p:nvSpPr>
          <p:cNvPr id="2054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3325"/>
            <a:ext cx="8228013" cy="2981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5613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щёлкните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2pPr>
      <a:lvl3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3pPr>
      <a:lvl4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4pPr>
      <a:lvl5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5pPr>
      <a:lvl6pPr marL="25146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6pPr>
      <a:lvl7pPr marL="29718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7pPr>
      <a:lvl8pPr marL="34290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8pPr>
      <a:lvl9pPr marL="38862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lnSpc>
          <a:spcPct val="83000"/>
        </a:lnSpc>
        <a:spcBef>
          <a:spcPts val="1425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•"/>
        <a:defRPr sz="26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83000"/>
        </a:lnSpc>
        <a:spcBef>
          <a:spcPts val="1138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–"/>
        <a:defRPr sz="21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83000"/>
        </a:lnSpc>
        <a:spcBef>
          <a:spcPts val="86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•"/>
        <a:defRPr sz="19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83000"/>
        </a:lnSpc>
        <a:spcBef>
          <a:spcPts val="575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–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83000"/>
        </a:lnSpc>
        <a:spcBef>
          <a:spcPts val="288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629400" y="342900"/>
            <a:ext cx="2055813" cy="798513"/>
          </a:xfrm>
          <a:prstGeom prst="rect">
            <a:avLst/>
          </a:prstGeom>
          <a:noFill/>
          <a:ln w="6480" cap="rnd">
            <a:noFill/>
            <a:round/>
            <a:headEnd/>
            <a:tailEnd/>
          </a:ln>
        </p:spPr>
        <p:txBody>
          <a:bodyPr vert="horz" wrap="square" lIns="91440" tIns="91440" rIns="90000" bIns="45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Образец заголовка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342900"/>
            <a:ext cx="6018213" cy="4170363"/>
          </a:xfrm>
          <a:prstGeom prst="rect">
            <a:avLst/>
          </a:prstGeom>
          <a:solidFill>
            <a:srgbClr val="F2F6F7"/>
          </a:solidFill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Вставка рисунка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791200" y="4652963"/>
            <a:ext cx="2589213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200">
                <a:solidFill>
                  <a:srgbClr val="DDE9EC"/>
                </a:solidFill>
                <a:latin typeface="+mn-lt"/>
                <a:ea typeface="Microsoft YaHei" panose="020B0503020204020204" pitchFamily="34" charset="-122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8410575" y="4635500"/>
            <a:ext cx="608013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</a:tabLst>
              <a:defRPr sz="1600">
                <a:solidFill>
                  <a:srgbClr val="DDE9EC"/>
                </a:solidFill>
                <a:latin typeface="Constantia" charset="0"/>
                <a:cs typeface="Segoe UI" charset="0"/>
              </a:defRPr>
            </a:lvl1pPr>
          </a:lstStyle>
          <a:p>
            <a:pPr>
              <a:defRPr/>
            </a:pPr>
            <a:fld id="{C0645FE8-1DB3-4F73-AEAB-A881DC0842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2133600" y="4652963"/>
            <a:ext cx="3579813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algn="ctr" eaLnBrk="1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2pPr>
      <a:lvl3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3pPr>
      <a:lvl4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4pPr>
      <a:lvl5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5pPr>
      <a:lvl6pPr marL="25146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6pPr>
      <a:lvl7pPr marL="29718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7pPr>
      <a:lvl8pPr marL="34290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8pPr>
      <a:lvl9pPr marL="38862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lnSpc>
          <a:spcPct val="83000"/>
        </a:lnSpc>
        <a:spcBef>
          <a:spcPts val="1425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•"/>
        <a:defRPr sz="26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83000"/>
        </a:lnSpc>
        <a:spcBef>
          <a:spcPts val="1138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–"/>
        <a:defRPr sz="21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83000"/>
        </a:lnSpc>
        <a:spcBef>
          <a:spcPts val="86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•"/>
        <a:defRPr sz="19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83000"/>
        </a:lnSpc>
        <a:spcBef>
          <a:spcPts val="575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–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83000"/>
        </a:lnSpc>
        <a:spcBef>
          <a:spcPts val="288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dt"/>
          </p:nvPr>
        </p:nvSpPr>
        <p:spPr bwMode="auto">
          <a:xfrm>
            <a:off x="5791200" y="4652963"/>
            <a:ext cx="2589213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200">
                <a:solidFill>
                  <a:srgbClr val="DDE9EC"/>
                </a:solidFill>
                <a:latin typeface="+mn-lt"/>
                <a:ea typeface="Microsoft YaHei" panose="020B0503020204020204" pitchFamily="34" charset="-122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ftr"/>
          </p:nvPr>
        </p:nvSpPr>
        <p:spPr bwMode="auto">
          <a:xfrm>
            <a:off x="2133600" y="4652963"/>
            <a:ext cx="3579813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5000" rIns="90000" bIns="45000" numCol="1" anchor="ctr" anchorCtr="0" compatLnSpc="1">
            <a:prstTxWarp prst="textNoShape">
              <a:avLst/>
            </a:prstTxWarp>
          </a:bodyPr>
          <a:lstStyle>
            <a:lvl1pPr algn="ctr" eaLnBrk="1">
              <a:lnSpc>
                <a:spcPct val="10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/>
          </p:nvPr>
        </p:nvSpPr>
        <p:spPr bwMode="auto">
          <a:xfrm>
            <a:off x="8410575" y="4635500"/>
            <a:ext cx="608013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</a:tabLst>
              <a:defRPr sz="1600">
                <a:solidFill>
                  <a:srgbClr val="DDE9EC"/>
                </a:solidFill>
                <a:latin typeface="Constantia" charset="0"/>
                <a:cs typeface="Segoe UI" charset="0"/>
              </a:defRPr>
            </a:lvl1pPr>
          </a:lstStyle>
          <a:p>
            <a:pPr>
              <a:defRPr/>
            </a:pPr>
            <a:fld id="{D17C3F88-E16C-44BA-8436-EEADDEF839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101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4788"/>
            <a:ext cx="8228013" cy="857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заглавия щёлкните мышью</a:t>
            </a:r>
          </a:p>
        </p:txBody>
      </p:sp>
      <p:sp>
        <p:nvSpPr>
          <p:cNvPr id="4102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3325"/>
            <a:ext cx="8228013" cy="2981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5613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щёлкните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2pPr>
      <a:lvl3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3pPr>
      <a:lvl4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4pPr>
      <a:lvl5pPr algn="l" defTabSz="449263" rtl="0" eaLnBrk="0" fontAlgn="base" hangingPunct="0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5pPr>
      <a:lvl6pPr marL="25146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6pPr>
      <a:lvl7pPr marL="29718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7pPr>
      <a:lvl8pPr marL="34290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8pPr>
      <a:lvl9pPr marL="3886200" indent="-228600" algn="l" defTabSz="449263" rtl="0" fontAlgn="base">
        <a:lnSpc>
          <a:spcPct val="8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onstantia" panose="02030602050306030303" pitchFamily="18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lnSpc>
          <a:spcPct val="83000"/>
        </a:lnSpc>
        <a:spcBef>
          <a:spcPts val="1425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•"/>
        <a:defRPr sz="26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83000"/>
        </a:lnSpc>
        <a:spcBef>
          <a:spcPts val="1138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–"/>
        <a:defRPr sz="21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83000"/>
        </a:lnSpc>
        <a:spcBef>
          <a:spcPts val="863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•"/>
        <a:defRPr sz="19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83000"/>
        </a:lnSpc>
        <a:spcBef>
          <a:spcPts val="575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–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83000"/>
        </a:lnSpc>
        <a:spcBef>
          <a:spcPts val="288"/>
        </a:spcBef>
        <a:spcAft>
          <a:spcPts val="13"/>
        </a:spcAft>
        <a:buClr>
          <a:srgbClr val="000000"/>
        </a:buClr>
        <a:buSzPct val="100000"/>
        <a:buFont typeface="Times New Roman" pitchFamily="16" charset="0"/>
        <a:buChar char="»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7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thr.ru/public/article/2015/03/17/12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thr.ru/public/article/2015/03/17/07.j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thr.ru/public/article/2015/03/17/08.jp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9.jpeg"/><Relationship Id="rId5" Type="http://schemas.openxmlformats.org/officeDocument/2006/relationships/hyperlink" Target="http://thr.ru/public/article/2015/03/17/08.jpg" TargetMode="Externa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thr.ru/public/article/2015/03/17/12.jpg" TargetMode="Externa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subTitle" idx="4294967295"/>
          </p:nvPr>
        </p:nvSpPr>
        <p:spPr>
          <a:xfrm>
            <a:off x="539750" y="3508375"/>
            <a:ext cx="8305800" cy="857250"/>
          </a:xfrm>
        </p:spPr>
        <p:txBody>
          <a:bodyPr lIns="90000" tIns="45000" rIns="90000" bIns="45000"/>
          <a:lstStyle/>
          <a:p>
            <a:pPr marL="0" indent="0" algn="ctr" eaLnBrk="1" hangingPunct="1">
              <a:lnSpc>
                <a:spcPct val="100000"/>
              </a:lnSpc>
              <a:spcBef>
                <a:spcPts val="613"/>
              </a:spcBef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400" smtClean="0">
                <a:solidFill>
                  <a:srgbClr val="DDE9EC"/>
                </a:solidFill>
              </a:rPr>
              <a:t>Использованы материалы, предоставленные 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613"/>
              </a:spcBef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400" smtClean="0">
                <a:solidFill>
                  <a:srgbClr val="DDE9EC"/>
                </a:solidFill>
              </a:rPr>
              <a:t>Заместителем главного врача по клинико-экспертной работе ГБУЗ «Вышневолоцкая ЦРБ», 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613"/>
              </a:spcBef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400" smtClean="0">
                <a:solidFill>
                  <a:srgbClr val="DDE9EC"/>
                </a:solidFill>
              </a:rPr>
              <a:t>врачом общей практики, онкологом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613"/>
              </a:spcBef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400" smtClean="0">
                <a:solidFill>
                  <a:srgbClr val="DDE9EC"/>
                </a:solidFill>
              </a:rPr>
              <a:t>Гольдиным Олегом Владимировичем</a:t>
            </a:r>
          </a:p>
          <a:p>
            <a:pPr marL="0" indent="0" algn="ctr" eaLnBrk="1" hangingPunct="1">
              <a:lnSpc>
                <a:spcPct val="100000"/>
              </a:lnSpc>
              <a:spcBef>
                <a:spcPts val="613"/>
              </a:spcBef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endParaRPr lang="ru-RU" sz="1800" smtClean="0">
              <a:solidFill>
                <a:srgbClr val="DDE9EC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074738"/>
            <a:ext cx="8305800" cy="14859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4800" smtClean="0">
                <a:solidFill>
                  <a:srgbClr val="F9F9F9"/>
                </a:solidFill>
              </a:rPr>
              <a:t>Проклятие трубки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1779588"/>
            <a:ext cx="8229600" cy="91440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9600" smtClean="0">
                <a:solidFill>
                  <a:srgbClr val="F9F9F9"/>
                </a:solidFill>
                <a:latin typeface="Times New Roman" pitchFamily="16" charset="0"/>
              </a:rPr>
              <a:t>Однажды…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6629400" y="342900"/>
            <a:ext cx="2057400" cy="428625"/>
          </a:xfrm>
          <a:prstGeom prst="rect">
            <a:avLst/>
          </a:prstGeom>
          <a:noFill/>
          <a:ln w="6480" cap="rnd">
            <a:noFill/>
            <a:round/>
            <a:headEnd/>
            <a:tailEnd/>
          </a:ln>
        </p:spPr>
        <p:txBody>
          <a:bodyPr tIns="91440" rIns="90000" bIns="45000" anchor="b"/>
          <a:lstStyle/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b="1">
                <a:solidFill>
                  <a:srgbClr val="DDE9EC"/>
                </a:solidFill>
                <a:latin typeface="Times New Roman" pitchFamily="16" charset="0"/>
              </a:rPr>
              <a:t>Однажды…</a:t>
            </a: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6629400" y="771525"/>
            <a:ext cx="2057400" cy="3743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lnSpc>
                <a:spcPct val="125000"/>
              </a:lnSpc>
              <a:spcBef>
                <a:spcPts val="613"/>
              </a:spcBef>
              <a:spcAft>
                <a:spcPts val="10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… В дверь рабочего кабинета доктора громко  постучались.</a:t>
            </a:r>
          </a:p>
          <a:p>
            <a:pPr eaLnBrk="1" hangingPunct="1">
              <a:lnSpc>
                <a:spcPct val="125000"/>
              </a:lnSpc>
              <a:spcBef>
                <a:spcPts val="613"/>
              </a:spcBef>
              <a:spcAft>
                <a:spcPts val="10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 Тук-тук-тук… можно? – раздался хриплый голос.</a:t>
            </a:r>
          </a:p>
          <a:p>
            <a:pPr eaLnBrk="1" hangingPunct="1">
              <a:lnSpc>
                <a:spcPct val="125000"/>
              </a:lnSpc>
              <a:spcBef>
                <a:spcPts val="613"/>
              </a:spcBef>
              <a:spcAft>
                <a:spcPts val="10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 Да, входите, прошу Вас.</a:t>
            </a:r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25" y="1428750"/>
            <a:ext cx="3757613" cy="26035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6588125" y="411163"/>
            <a:ext cx="2057400" cy="644525"/>
          </a:xfrm>
          <a:prstGeom prst="rect">
            <a:avLst/>
          </a:prstGeom>
          <a:noFill/>
          <a:ln w="6480" cap="rnd">
            <a:noFill/>
            <a:round/>
            <a:headEnd/>
            <a:tailEnd/>
          </a:ln>
        </p:spPr>
        <p:txBody>
          <a:bodyPr tIns="91440" rIns="90000" bIns="45000" anchor="b"/>
          <a:lstStyle/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sz="2000" b="1">
                <a:solidFill>
                  <a:srgbClr val="DDE9EC"/>
                </a:solidFill>
                <a:latin typeface="Times New Roman" pitchFamily="16" charset="0"/>
              </a:rPr>
              <a:t>И в помещение вошел…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643063"/>
            <a:ext cx="3328988" cy="2306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6588125" y="269875"/>
            <a:ext cx="2057400" cy="428625"/>
          </a:xfrm>
          <a:prstGeom prst="rect">
            <a:avLst/>
          </a:prstGeom>
          <a:noFill/>
          <a:ln w="6480" cap="rnd">
            <a:noFill/>
            <a:round/>
            <a:headEnd/>
            <a:tailEnd/>
          </a:ln>
        </p:spPr>
        <p:txBody>
          <a:bodyPr tIns="91440" rIns="90000" bIns="45000" anchor="b"/>
          <a:lstStyle/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b="1">
                <a:solidFill>
                  <a:srgbClr val="DDE9EC"/>
                </a:solidFill>
                <a:latin typeface="Constantia" charset="0"/>
              </a:rPr>
              <a:t>… вполз…</a:t>
            </a: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6588125" y="627063"/>
            <a:ext cx="2447925" cy="4176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lnSpc>
                <a:spcPct val="125000"/>
              </a:lnSpc>
              <a:spcBef>
                <a:spcPts val="613"/>
              </a:spcBef>
              <a:spcAft>
                <a:spcPts val="10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sz="1600">
                <a:solidFill>
                  <a:srgbClr val="DDE9EC"/>
                </a:solidFill>
                <a:latin typeface="Constantia" charset="0"/>
              </a:rPr>
              <a:t>… хорошо одетый мужчина, с небольшой бледностью кожи, отекшими глазами тусклыми поседевшими  волосами и   множеством  морщин на лице. Он тяжело дышал, периодически кашлял, сплевывая мокроту в белый платок. От него резко пахло крепким табаком</a:t>
            </a:r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1500188"/>
            <a:ext cx="3216275" cy="2228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484188"/>
            <a:ext cx="1673225" cy="1158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6629400" y="195263"/>
            <a:ext cx="2335213" cy="4751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lnSpc>
                <a:spcPct val="12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 Уф-ф-ф, - тяжело выдохнул посетитель, - ну и лестница  у Вас, доктор. Пока поднимешься – помрешь молодым и здоровым… Господин Табакеев, Василий Петрович,  к Вашим услугам. </a:t>
            </a:r>
          </a:p>
          <a:p>
            <a:pPr eaLnBrk="1" hangingPunct="1">
              <a:lnSpc>
                <a:spcPct val="12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«Молодым и здоровым, – подумал доктор. - Да, лет 60 – мужчина «в полном расцвете сил»… </a:t>
            </a:r>
          </a:p>
          <a:p>
            <a:pPr eaLnBrk="1" hangingPunct="1">
              <a:lnSpc>
                <a:spcPct val="12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 Сколько Вам лет?</a:t>
            </a:r>
          </a:p>
          <a:p>
            <a:pPr eaLnBrk="1" hangingPunct="1">
              <a:lnSpc>
                <a:spcPct val="12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endParaRPr lang="ru-RU" sz="1600">
              <a:solidFill>
                <a:srgbClr val="DDE9EC"/>
              </a:solidFill>
              <a:latin typeface="Times New Roman" pitchFamily="16" charset="0"/>
            </a:endParaRP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63" y="1428750"/>
            <a:ext cx="2976562" cy="2062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484188"/>
            <a:ext cx="1673225" cy="1158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5"/>
          <a:srcRect t="-171"/>
          <a:stretch>
            <a:fillRect/>
          </a:stretch>
        </p:blipFill>
        <p:spPr bwMode="auto">
          <a:xfrm>
            <a:off x="4797425" y="1643063"/>
            <a:ext cx="1366838" cy="167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6629400" y="195263"/>
            <a:ext cx="2335213" cy="4751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lnSpc>
                <a:spcPct val="12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 Сорок шесть, - ответил он и затем снова закашлялся. Затем приложил платок ко рту, сплюнул и выругался…</a:t>
            </a:r>
          </a:p>
          <a:p>
            <a:pPr eaLnBrk="1" hangingPunct="1">
              <a:lnSpc>
                <a:spcPct val="12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 Вот чёрт... Опять началось…</a:t>
            </a:r>
          </a:p>
          <a:p>
            <a:pPr eaLnBrk="1" hangingPunct="1">
              <a:lnSpc>
                <a:spcPct val="12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На белой поверхности платка горели красные пятна крови. </a:t>
            </a:r>
          </a:p>
          <a:p>
            <a:pPr eaLnBrk="1" hangingPunct="1">
              <a:lnSpc>
                <a:spcPct val="12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 Я умираю, доктор… умираю, потому что на мне родовое проклятье. Но речь не обо мне – о племяннице  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63" y="1500188"/>
            <a:ext cx="3043237" cy="2109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4213225" y="50800"/>
            <a:ext cx="4679950" cy="4608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lnSpc>
                <a:spcPct val="125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r>
              <a:rPr lang="ru-RU" sz="1600">
                <a:solidFill>
                  <a:srgbClr val="DDE9EC"/>
                </a:solidFill>
                <a:latin typeface="Constantia" charset="0"/>
              </a:rPr>
              <a:t>- Я застал свою племянницу, Алю, со старинной трубкой во рту… и теперь боюсь. Что ее затронет наше родовое проклятье</a:t>
            </a:r>
          </a:p>
          <a:p>
            <a:pPr eaLnBrk="1" hangingPunct="1">
              <a:lnSpc>
                <a:spcPct val="125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r>
              <a:rPr lang="ru-RU" sz="1600">
                <a:solidFill>
                  <a:srgbClr val="DDE9EC"/>
                </a:solidFill>
                <a:latin typeface="Constantia" charset="0"/>
              </a:rPr>
              <a:t>- Так, с этим Вам нужно к медиуму или в церковь… это не совсем мой профиль…</a:t>
            </a:r>
          </a:p>
          <a:p>
            <a:pPr eaLnBrk="1" hangingPunct="1">
              <a:lnSpc>
                <a:spcPct val="125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r>
              <a:rPr lang="ru-RU" sz="1600">
                <a:solidFill>
                  <a:srgbClr val="DDE9EC"/>
                </a:solidFill>
                <a:latin typeface="Constantia" charset="0"/>
              </a:rPr>
              <a:t>- Прошу прощения, но мне посоветовали Вас… </a:t>
            </a:r>
          </a:p>
          <a:p>
            <a:pPr eaLnBrk="1" hangingPunct="1">
              <a:lnSpc>
                <a:spcPct val="125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r>
              <a:rPr lang="ru-RU" sz="1600">
                <a:solidFill>
                  <a:srgbClr val="DDE9EC"/>
                </a:solidFill>
                <a:latin typeface="Constantia" charset="0"/>
              </a:rPr>
              <a:t>Доктор видел кровь на платке и не смог отказать.</a:t>
            </a:r>
          </a:p>
          <a:p>
            <a:pPr eaLnBrk="1" hangingPunct="1">
              <a:lnSpc>
                <a:spcPct val="125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r>
              <a:rPr lang="ru-RU" sz="1600">
                <a:solidFill>
                  <a:srgbClr val="DDE9EC"/>
                </a:solidFill>
                <a:latin typeface="Constantia" charset="0"/>
              </a:rPr>
              <a:t>- Хорошо. Я Вас выслушаю, и если смогу – помогу… С чего все началось?</a:t>
            </a:r>
          </a:p>
          <a:p>
            <a:pPr eaLnBrk="1" hangingPunct="1">
              <a:lnSpc>
                <a:spcPct val="125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r>
              <a:rPr lang="ru-RU" sz="1600">
                <a:solidFill>
                  <a:srgbClr val="DDE9EC"/>
                </a:solidFill>
                <a:latin typeface="Constantia" charset="0"/>
              </a:rPr>
              <a:t>Доктор ожидал, что сейчас гость начнет рассказывать про свои жалобы, как ему трудно дышать, как у него сжимается сердце и печет за грудиной, при небольшой нагрузке… но нет…. </a:t>
            </a:r>
          </a:p>
        </p:txBody>
      </p:sp>
      <p:pic>
        <p:nvPicPr>
          <p:cNvPr id="20483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214438"/>
            <a:ext cx="2371725" cy="2840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6629400" y="342900"/>
            <a:ext cx="2057400" cy="800100"/>
          </a:xfrm>
          <a:prstGeom prst="rect">
            <a:avLst/>
          </a:prstGeom>
          <a:noFill/>
          <a:ln w="6480" cap="rnd">
            <a:noFill/>
            <a:round/>
            <a:headEnd/>
            <a:tailEnd/>
          </a:ln>
        </p:spPr>
        <p:txBody>
          <a:bodyPr tIns="91440" rIns="90000" bIns="45000" anchor="b"/>
          <a:lstStyle/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b="1">
                <a:solidFill>
                  <a:srgbClr val="DDE9EC"/>
                </a:solidFill>
                <a:latin typeface="Constantia" charset="0"/>
              </a:rPr>
              <a:t>Он начал с истории предка… </a:t>
            </a: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6443663" y="1174750"/>
            <a:ext cx="2449512" cy="3314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lnSpc>
                <a:spcPct val="125000"/>
              </a:lnSpc>
              <a:spcBef>
                <a:spcPts val="613"/>
              </a:spcBef>
              <a:spcAft>
                <a:spcPts val="10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sz="1600">
                <a:solidFill>
                  <a:srgbClr val="DDE9EC"/>
                </a:solidFill>
                <a:latin typeface="Constantia" charset="0"/>
              </a:rPr>
              <a:t>- Все началось с того, что мой предок , Педро де Табако, в составе корабельной команды под предводительством Христофора Колумба в 1492 году прибыл в  Америку. Участники экспедиции Колумба увидели курящих аборигенов </a:t>
            </a:r>
          </a:p>
        </p:txBody>
      </p:sp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1214438"/>
            <a:ext cx="3732212" cy="2586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/>
          <p:cNvSpPr txBox="1">
            <a:spLocks noChangeArrowheads="1"/>
          </p:cNvSpPr>
          <p:nvPr/>
        </p:nvSpPr>
        <p:spPr bwMode="auto">
          <a:xfrm>
            <a:off x="6443663" y="339725"/>
            <a:ext cx="2592387" cy="417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lnSpc>
                <a:spcPct val="125000"/>
              </a:lnSpc>
              <a:spcBef>
                <a:spcPts val="613"/>
              </a:spcBef>
              <a:spcAft>
                <a:spcPts val="10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600" b="1">
                <a:solidFill>
                  <a:srgbClr val="DDE9EC"/>
                </a:solidFill>
                <a:latin typeface="Constantia" charset="0"/>
              </a:rPr>
              <a:t>В то время местные аборигены курили</a:t>
            </a:r>
            <a:br>
              <a:rPr lang="ru-RU" sz="1600" b="1">
                <a:solidFill>
                  <a:srgbClr val="DDE9EC"/>
                </a:solidFill>
                <a:latin typeface="Constantia" charset="0"/>
              </a:rPr>
            </a:br>
            <a:r>
              <a:rPr lang="ru-RU" sz="1600" b="1">
                <a:solidFill>
                  <a:srgbClr val="DDE9EC"/>
                </a:solidFill>
                <a:latin typeface="Constantia" charset="0"/>
              </a:rPr>
              <a:t>табак во время религиозных церемоний. Курение было туземной церемонией, религиозным</a:t>
            </a:r>
            <a:br>
              <a:rPr lang="ru-RU" sz="1600" b="1">
                <a:solidFill>
                  <a:srgbClr val="DDE9EC"/>
                </a:solidFill>
                <a:latin typeface="Constantia" charset="0"/>
              </a:rPr>
            </a:br>
            <a:r>
              <a:rPr lang="ru-RU" sz="1600" b="1">
                <a:solidFill>
                  <a:srgbClr val="DDE9EC"/>
                </a:solidFill>
                <a:latin typeface="Constantia" charset="0"/>
              </a:rPr>
              <a:t>обрядом, медицинской процедурой.</a:t>
            </a:r>
            <a:br>
              <a:rPr lang="ru-RU" sz="1600" b="1">
                <a:solidFill>
                  <a:srgbClr val="DDE9EC"/>
                </a:solidFill>
                <a:latin typeface="Constantia" charset="0"/>
              </a:rPr>
            </a:br>
            <a:r>
              <a:rPr lang="ru-RU" sz="1600" b="1">
                <a:solidFill>
                  <a:srgbClr val="DDE9EC"/>
                </a:solidFill>
                <a:latin typeface="Constantia" charset="0"/>
              </a:rPr>
              <a:t>Курением трубки мира закреплялось прекращение</a:t>
            </a:r>
            <a:br>
              <a:rPr lang="ru-RU" sz="1600" b="1">
                <a:solidFill>
                  <a:srgbClr val="DDE9EC"/>
                </a:solidFill>
                <a:latin typeface="Constantia" charset="0"/>
              </a:rPr>
            </a:br>
            <a:r>
              <a:rPr lang="ru-RU" sz="1600" b="1">
                <a:solidFill>
                  <a:srgbClr val="DDE9EC"/>
                </a:solidFill>
                <a:latin typeface="Constantia" charset="0"/>
              </a:rPr>
              <a:t>конфликта с врагами. </a:t>
            </a:r>
          </a:p>
        </p:txBody>
      </p:sp>
      <p:pic>
        <p:nvPicPr>
          <p:cNvPr id="24579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500" y="2357438"/>
            <a:ext cx="2700338" cy="1871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41775" y="354013"/>
            <a:ext cx="2130425" cy="143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24581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354013"/>
            <a:ext cx="1695450" cy="1292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6588125" y="771525"/>
            <a:ext cx="2057400" cy="3314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lnSpc>
                <a:spcPct val="125000"/>
              </a:lnSpc>
              <a:spcBef>
                <a:spcPts val="613"/>
              </a:spcBef>
              <a:spcAft>
                <a:spcPts val="10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sz="1600">
                <a:solidFill>
                  <a:srgbClr val="DDE9EC"/>
                </a:solidFill>
                <a:latin typeface="Constantia" charset="0"/>
              </a:rPr>
              <a:t>Педро украл семена растения, из которого выращивали табак. Ну и кроме того, он сам и часть команды быстро пристрастились  к курению. </a:t>
            </a:r>
          </a:p>
        </p:txBody>
      </p:sp>
      <p:pic>
        <p:nvPicPr>
          <p:cNvPr id="26627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500" y="1785938"/>
            <a:ext cx="3009900" cy="2085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6443663" y="339725"/>
            <a:ext cx="2447925" cy="3314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По возвращении в Испанию Педро попался на глаза инквизиторам с трубкой в зубах, за что был посажен в тюрьму. Глядя, как из его носа выходит дым, горожане решили, что он одержим дьяволом.</a:t>
            </a:r>
            <a:r>
              <a:rPr lang="ru-RU" sz="1400">
                <a:solidFill>
                  <a:srgbClr val="DDE9EC"/>
                </a:solidFill>
                <a:latin typeface="Constantia" charset="0"/>
              </a:rPr>
              <a:t> 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Правда его потом отпустили, когда он показал трубку и рассказал про чудотворное средство, позволяющее расслабиться. 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63" y="1428750"/>
            <a:ext cx="3533775" cy="2482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6443663" y="339725"/>
            <a:ext cx="2447925" cy="3314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400">
                <a:solidFill>
                  <a:srgbClr val="DDE9EC"/>
                </a:solidFill>
                <a:latin typeface="Constantia" charset="0"/>
              </a:rPr>
              <a:t>Педро посадил семена и через некоторое время начал продавать табак соседям и  друзьям. Он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400">
                <a:solidFill>
                  <a:srgbClr val="DDE9EC"/>
                </a:solidFill>
                <a:latin typeface="Constantia" charset="0"/>
              </a:rPr>
              <a:t>заработал неплохое состояние, когда к нему стали приходить незнакомые покупатели. 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400">
                <a:solidFill>
                  <a:srgbClr val="DDE9EC"/>
                </a:solidFill>
                <a:latin typeface="Constantia" charset="0"/>
              </a:rPr>
              <a:t>А трубка – стала реликвией…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400">
                <a:solidFill>
                  <a:srgbClr val="DDE9EC"/>
                </a:solidFill>
                <a:latin typeface="Constantia" charset="0"/>
              </a:rPr>
              <a:t>Дело стало развиваться, приносило неплохую прибыль, даже не смотря на некоторое противодействие.   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endParaRPr lang="ru-RU" sz="1400">
              <a:solidFill>
                <a:srgbClr val="DDE9EC"/>
              </a:solidFill>
              <a:latin typeface="Constantia" charset="0"/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38" y="214313"/>
            <a:ext cx="3328987" cy="2306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sp>
        <p:nvSpPr>
          <p:cNvPr id="17412" name="Прямоугольник 3"/>
          <p:cNvSpPr>
            <a:spLocks noChangeArrowheads="1"/>
          </p:cNvSpPr>
          <p:nvPr/>
        </p:nvSpPr>
        <p:spPr bwMode="auto">
          <a:xfrm>
            <a:off x="0" y="1214438"/>
            <a:ext cx="2857500" cy="343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400">
                <a:solidFill>
                  <a:srgbClr val="DDE9EC"/>
                </a:solidFill>
                <a:latin typeface="Constantia" charset="0"/>
              </a:rPr>
              <a:t>Василий Петрович остановил свой рассказ, тяжело вздохнул и продолжил: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400">
                <a:solidFill>
                  <a:srgbClr val="DDE9EC"/>
                </a:solidFill>
                <a:latin typeface="Constantia" charset="0"/>
              </a:rPr>
              <a:t>- Правда расплачиваться пришлось жизнями членами семьи. Очень часто они умирали молодыми, а те, кто доживал до престарелого возраста завидовали «мертвым», ведь их мучали болезни.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400">
                <a:solidFill>
                  <a:srgbClr val="DDE9EC"/>
                </a:solidFill>
                <a:latin typeface="Constantia" charset="0"/>
              </a:rPr>
              <a:t>- А при чем тут трубка? – спросил доктор.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400">
                <a:solidFill>
                  <a:srgbClr val="DDE9EC"/>
                </a:solidFill>
                <a:latin typeface="Constantia" charset="0"/>
              </a:rPr>
              <a:t>- Трубка… к ней прикасаются  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4572000" y="771525"/>
            <a:ext cx="4248150" cy="3314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>
                <a:solidFill>
                  <a:srgbClr val="DDE9EC"/>
                </a:solidFill>
                <a:latin typeface="Constantia" charset="0"/>
              </a:rPr>
              <a:t>- Трубка… к ней прикладывали каждого из члена семьи, передавая успех семьи… Но мне кажется, в ней и заключено проклятье…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>
                <a:solidFill>
                  <a:srgbClr val="DDE9EC"/>
                </a:solidFill>
                <a:latin typeface="Constantia" charset="0"/>
              </a:rPr>
              <a:t>- Вы знаете, Василий Петрович, я не верю в проклятие, но все же возьмусь… попробую что-то узнать, - сказал доктор и отправился в библиотеку.</a:t>
            </a: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88" y="1571625"/>
            <a:ext cx="2203450" cy="2257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6516688" y="200025"/>
            <a:ext cx="2057400" cy="371475"/>
          </a:xfrm>
          <a:prstGeom prst="rect">
            <a:avLst/>
          </a:prstGeom>
          <a:noFill/>
          <a:ln w="6480" cap="rnd">
            <a:noFill/>
            <a:round/>
            <a:headEnd/>
            <a:tailEnd/>
          </a:ln>
        </p:spPr>
        <p:txBody>
          <a:bodyPr tIns="91440" rIns="90000" bIns="45000" anchor="b"/>
          <a:lstStyle/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b="1">
                <a:solidFill>
                  <a:srgbClr val="DDE9EC"/>
                </a:solidFill>
                <a:latin typeface="Constantia" charset="0"/>
              </a:rPr>
              <a:t>Библиотека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5651500" y="484188"/>
            <a:ext cx="3314700" cy="3814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</a:pPr>
            <a:r>
              <a:rPr lang="ru-RU" sz="1600">
                <a:solidFill>
                  <a:srgbClr val="DDE9EC"/>
                </a:solidFill>
                <a:latin typeface="Constantia" charset="0"/>
              </a:rPr>
              <a:t>В Испании и Португалии уже к концу </a:t>
            </a:r>
            <a:r>
              <a:rPr lang="en-US" sz="1600">
                <a:solidFill>
                  <a:srgbClr val="DDE9EC"/>
                </a:solidFill>
                <a:latin typeface="Constantia" charset="0"/>
              </a:rPr>
              <a:t>XV </a:t>
            </a:r>
            <a:r>
              <a:rPr lang="ru-RU" sz="1600">
                <a:solidFill>
                  <a:srgbClr val="DDE9EC"/>
                </a:solidFill>
                <a:latin typeface="Constantia" charset="0"/>
              </a:rPr>
              <a:t>века появились плантации табака. 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</a:pPr>
            <a:r>
              <a:rPr lang="ru-RU" sz="1600" b="1">
                <a:solidFill>
                  <a:srgbClr val="DDE9EC"/>
                </a:solidFill>
                <a:latin typeface="Constantia" charset="0"/>
              </a:rPr>
              <a:t>1560 г. Французский посол Жан Нико отправил</a:t>
            </a:r>
            <a:br>
              <a:rPr lang="ru-RU" sz="1600" b="1">
                <a:solidFill>
                  <a:srgbClr val="DDE9EC"/>
                </a:solidFill>
                <a:latin typeface="Constantia" charset="0"/>
              </a:rPr>
            </a:br>
            <a:r>
              <a:rPr lang="ru-RU" sz="1600" b="1">
                <a:solidFill>
                  <a:srgbClr val="DDE9EC"/>
                </a:solidFill>
                <a:latin typeface="Constantia" charset="0"/>
              </a:rPr>
              <a:t>французской королеве Екатерине Медичи табачные семена, полагая, что табак станет лекарством от многих болезней. 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</a:pPr>
            <a:r>
              <a:rPr lang="ru-RU" sz="1600" b="1">
                <a:solidFill>
                  <a:srgbClr val="DDE9EC"/>
                </a:solidFill>
                <a:latin typeface="Constantia" charset="0"/>
              </a:rPr>
              <a:t>Быстрому распространению табака способствовало, его удивительное свойство — привычная тяга к курению, от которой трудно избавиться.</a:t>
            </a:r>
          </a:p>
        </p:txBody>
      </p:sp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88" y="1857375"/>
            <a:ext cx="2392362" cy="2166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395288" y="195263"/>
            <a:ext cx="8291512" cy="431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Франция, 17 в</a:t>
            </a:r>
            <a:r>
              <a:rPr lang="ru-RU" sz="1400">
                <a:solidFill>
                  <a:srgbClr val="DDE9EC"/>
                </a:solidFill>
                <a:latin typeface="Constantia" charset="0"/>
              </a:rPr>
              <a:t>. Запрещали курить на улицах и носить при себе табак. В 1680 году король Франции Людовиг </a:t>
            </a:r>
            <a:r>
              <a:rPr lang="en-US" sz="1400">
                <a:solidFill>
                  <a:srgbClr val="DDE9EC"/>
                </a:solidFill>
                <a:latin typeface="Constantia" charset="0"/>
              </a:rPr>
              <a:t>XIII</a:t>
            </a:r>
            <a:r>
              <a:rPr lang="ru-RU" sz="1400">
                <a:solidFill>
                  <a:srgbClr val="DDE9EC"/>
                </a:solidFill>
                <a:latin typeface="Constantia" charset="0"/>
              </a:rPr>
              <a:t> издал указ, по которому торговля табаком разрешалась только аптекарям.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Япония, 17 в.</a:t>
            </a:r>
            <a:r>
              <a:rPr lang="ru-RU" sz="1400">
                <a:solidFill>
                  <a:srgbClr val="DDE9EC"/>
                </a:solidFill>
                <a:latin typeface="Constantia" charset="0"/>
              </a:rPr>
              <a:t> Были приняты акты, направленные как против курильщиков, так и фермеров, выращивающих табак </a:t>
            </a:r>
            <a:br>
              <a:rPr lang="ru-RU" sz="1400">
                <a:solidFill>
                  <a:srgbClr val="DDE9EC"/>
                </a:solidFill>
                <a:latin typeface="Constantia" charset="0"/>
              </a:rPr>
            </a:b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Турция, 17 в. </a:t>
            </a:r>
            <a:r>
              <a:rPr lang="ru-RU" sz="1400">
                <a:solidFill>
                  <a:srgbClr val="DDE9EC"/>
                </a:solidFill>
                <a:latin typeface="Constantia" charset="0"/>
              </a:rPr>
              <a:t>Был издан запрет на продажу табака. Султан Мюрад IV дошел в борьбе с курением до крайних пределов. Он бродил переодетым по улицам Стамбула и пытался купить табак. Если ему это удавалось, торговцам на месте отрубали голову, а тело бросали на улице как наглядное</a:t>
            </a:r>
            <a:br>
              <a:rPr lang="ru-RU" sz="1400">
                <a:solidFill>
                  <a:srgbClr val="DDE9EC"/>
                </a:solidFill>
                <a:latin typeface="Constantia" charset="0"/>
              </a:rPr>
            </a:br>
            <a:r>
              <a:rPr lang="ru-RU" sz="1400">
                <a:solidFill>
                  <a:srgbClr val="DDE9EC"/>
                </a:solidFill>
                <a:latin typeface="Constantia" charset="0"/>
              </a:rPr>
              <a:t>предупреждение потенциальным нарушителям закона. 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400">
                <a:solidFill>
                  <a:srgbClr val="DDE9EC"/>
                </a:solidFill>
                <a:latin typeface="Constantia" charset="0"/>
              </a:rPr>
              <a:t>Однако церковь отнеслась к курению отрицательно. Так как смрад. Плевки. Кашель и чихание курильщиков мешало проведению служб. Во многих странах именно духовенство явилось инициатором запретов курения, нюханья и жевания табака.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400">
                <a:solidFill>
                  <a:srgbClr val="DDE9EC"/>
                </a:solidFill>
                <a:latin typeface="Constantia" charset="0"/>
              </a:rPr>
              <a:t>Папа Урбан </a:t>
            </a:r>
            <a:r>
              <a:rPr lang="en-US" sz="1400">
                <a:solidFill>
                  <a:srgbClr val="DDE9EC"/>
                </a:solidFill>
                <a:latin typeface="Constantia" charset="0"/>
              </a:rPr>
              <a:t>VII</a:t>
            </a:r>
            <a:r>
              <a:rPr lang="ru-RU" sz="1400">
                <a:solidFill>
                  <a:srgbClr val="DDE9EC"/>
                </a:solidFill>
                <a:latin typeface="Constantia" charset="0"/>
              </a:rPr>
              <a:t> отлучал курящих католиков от церкви.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400">
                <a:solidFill>
                  <a:srgbClr val="DDE9EC"/>
                </a:solidFill>
                <a:latin typeface="Constantia" charset="0"/>
              </a:rPr>
              <a:t>А в 1692 г. В Сантьяго пять монахов были замурованы в стену за курение. 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В Англии </a:t>
            </a:r>
            <a:r>
              <a:rPr lang="en-US" sz="1400" b="1">
                <a:solidFill>
                  <a:srgbClr val="DDE9EC"/>
                </a:solidFill>
                <a:latin typeface="Constantia" charset="0"/>
              </a:rPr>
              <a:t>XVIII</a:t>
            </a: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 века </a:t>
            </a:r>
            <a:r>
              <a:rPr lang="ru-RU" sz="1400">
                <a:solidFill>
                  <a:srgbClr val="DDE9EC"/>
                </a:solidFill>
                <a:latin typeface="Constantia" charset="0"/>
              </a:rPr>
              <a:t>курильщиков водили по улицам с петлей на шее, а наиболее злостных обезглавливали и с трубкой во рту выставляли для устрашения. И к концу </a:t>
            </a:r>
            <a:r>
              <a:rPr lang="en-US" sz="1400">
                <a:solidFill>
                  <a:srgbClr val="DDE9EC"/>
                </a:solidFill>
                <a:latin typeface="Constantia" charset="0"/>
              </a:rPr>
              <a:t>XVIII</a:t>
            </a:r>
            <a:r>
              <a:rPr lang="ru-RU" sz="1400">
                <a:solidFill>
                  <a:srgbClr val="DDE9EC"/>
                </a:solidFill>
                <a:latin typeface="Constantia" charset="0"/>
              </a:rPr>
              <a:t> века это растение достигает всех концов мира.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250825" y="195263"/>
            <a:ext cx="4752975" cy="4319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400">
                <a:solidFill>
                  <a:srgbClr val="DDE9EC"/>
                </a:solidFill>
                <a:latin typeface="Constantia" charset="0"/>
              </a:rPr>
              <a:t>Особенно серьезно вопрос был поставлен в </a:t>
            </a: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России</a:t>
            </a:r>
            <a:r>
              <a:rPr lang="ru-RU" sz="1400">
                <a:solidFill>
                  <a:srgbClr val="DDE9EC"/>
                </a:solidFill>
                <a:latin typeface="Constantia" charset="0"/>
              </a:rPr>
              <a:t>, где патриарх объявил курение и нюхание табака смертными грехами.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Россия, 1634 г. Царь Михаил Фёдорович издал специальный указ, запрещавший курение.</a:t>
            </a:r>
            <a:br>
              <a:rPr lang="ru-RU" sz="1400" b="1">
                <a:solidFill>
                  <a:srgbClr val="DDE9EC"/>
                </a:solidFill>
                <a:latin typeface="Constantia" charset="0"/>
              </a:rPr>
            </a:b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Курильщиков наказывали шестьюдесятью палочными ударами по подошвам ног.</a:t>
            </a:r>
            <a:br>
              <a:rPr lang="ru-RU" sz="1400" b="1">
                <a:solidFill>
                  <a:srgbClr val="DDE9EC"/>
                </a:solidFill>
                <a:latin typeface="Constantia" charset="0"/>
              </a:rPr>
            </a:b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«Рецидивистов» приговаривали к смертной казни. 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Россия, 17 в. При царе Алексее Михайловиче торговцам табаком резали носы, «пороли ноздри» и ссылали в дальние города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К сожалению, правители не могли справиться. Поэтому курение стало все больше и больше распространяться. 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А в Россию табак повсеместно стал распространяться с Петром </a:t>
            </a:r>
            <a:r>
              <a:rPr lang="en-US" sz="1400" b="1">
                <a:solidFill>
                  <a:srgbClr val="DDE9EC"/>
                </a:solidFill>
                <a:latin typeface="Constantia" charset="0"/>
              </a:rPr>
              <a:t>I</a:t>
            </a: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. И как не странно, именно с Петром </a:t>
            </a:r>
            <a:r>
              <a:rPr lang="en-US" sz="1400" b="1">
                <a:solidFill>
                  <a:srgbClr val="DDE9EC"/>
                </a:solidFill>
                <a:latin typeface="Constantia" charset="0"/>
              </a:rPr>
              <a:t>I</a:t>
            </a:r>
            <a:r>
              <a:rPr lang="ru-RU" sz="1400" b="1">
                <a:solidFill>
                  <a:srgbClr val="DDE9EC"/>
                </a:solidFill>
                <a:latin typeface="Constantia" charset="0"/>
              </a:rPr>
              <a:t> в Россию перебрались предки Василия Петровича, взяв фамилию Табакеевых. </a:t>
            </a:r>
          </a:p>
        </p:txBody>
      </p:sp>
      <p:pic>
        <p:nvPicPr>
          <p:cNvPr id="21507" name="Picture 4" descr="https://kniganika.ru/images/detailed/10/10093758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63" y="714375"/>
            <a:ext cx="2708275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8" descr="https://krmuseumgr.nnov.muzkult.ru/media/2022/02/10/1293870235/1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0063" y="2868613"/>
            <a:ext cx="266382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223838"/>
            <a:ext cx="4176713" cy="289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7763" y="361950"/>
            <a:ext cx="1757362" cy="2727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508375"/>
            <a:ext cx="7886700" cy="1366838"/>
          </a:xfrm>
        </p:spPr>
        <p:txBody>
          <a:bodyPr/>
          <a:lstStyle/>
          <a:p>
            <a:pPr>
              <a:buFont typeface="Times New Roman" panose="02020603050405020304" pitchFamily="18" charset="0"/>
              <a:buNone/>
              <a:defRPr/>
            </a:pPr>
            <a:r>
              <a:rPr lang="ru-RU" sz="2400" b="1" dirty="0" smtClean="0">
                <a:latin typeface="+mn-lt"/>
              </a:rPr>
              <a:t>И как теперь узнать, почему такой просвещённый монарх, как Петр </a:t>
            </a:r>
            <a:r>
              <a:rPr lang="en-US" sz="2400" b="1" dirty="0" smtClean="0">
                <a:latin typeface="+mn-lt"/>
              </a:rPr>
              <a:t>I</a:t>
            </a:r>
            <a:r>
              <a:rPr lang="ru-RU" sz="2400" b="1" dirty="0" smtClean="0">
                <a:latin typeface="+mn-lt"/>
              </a:rPr>
              <a:t>, так поспособствовал распространению табака в России? – доктор задумался и направился к медиуму…</a:t>
            </a:r>
            <a:endParaRPr lang="ru-RU" sz="2400" b="1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95900" y="1344613"/>
            <a:ext cx="574675" cy="652462"/>
          </a:xfrm>
        </p:spPr>
        <p:txBody>
          <a:bodyPr/>
          <a:lstStyle/>
          <a:p>
            <a:pPr>
              <a:buFont typeface="Times New Roman" panose="02020603050405020304" pitchFamily="18" charset="0"/>
              <a:buNone/>
              <a:defRPr/>
            </a:pPr>
            <a:r>
              <a:rPr lang="ru-RU" sz="4800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=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6588125" y="339725"/>
            <a:ext cx="2057400" cy="442913"/>
          </a:xfrm>
          <a:prstGeom prst="rect">
            <a:avLst/>
          </a:prstGeom>
          <a:noFill/>
          <a:ln w="6480" cap="rnd">
            <a:noFill/>
            <a:round/>
            <a:headEnd/>
            <a:tailEnd/>
          </a:ln>
        </p:spPr>
        <p:txBody>
          <a:bodyPr tIns="91440" rIns="90000" bIns="45000" anchor="b"/>
          <a:lstStyle/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b="1">
                <a:solidFill>
                  <a:srgbClr val="DDE9EC"/>
                </a:solidFill>
                <a:latin typeface="Constantia" charset="0"/>
              </a:rPr>
              <a:t>Вызов Петра </a:t>
            </a:r>
            <a:r>
              <a:rPr lang="en-US" b="1">
                <a:solidFill>
                  <a:schemeClr val="bg1"/>
                </a:solidFill>
              </a:rPr>
              <a:t>I</a:t>
            </a:r>
            <a:endParaRPr lang="ru-RU" b="1">
              <a:solidFill>
                <a:schemeClr val="bg1"/>
              </a:solidFill>
              <a:latin typeface="Constantia" charset="0"/>
            </a:endParaRPr>
          </a:p>
        </p:txBody>
      </p:sp>
      <p:sp>
        <p:nvSpPr>
          <p:cNvPr id="45059" name="Text Box 2"/>
          <p:cNvSpPr txBox="1">
            <a:spLocks noChangeArrowheads="1"/>
          </p:cNvSpPr>
          <p:nvPr/>
        </p:nvSpPr>
        <p:spPr bwMode="auto">
          <a:xfrm>
            <a:off x="6372225" y="771525"/>
            <a:ext cx="2449513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ru-RU" sz="1600" dirty="0" smtClean="0">
                <a:solidFill>
                  <a:srgbClr val="DDE9EC"/>
                </a:solidFill>
                <a:latin typeface="Constantia" panose="02030602050306030303" pitchFamily="18" charset="0"/>
              </a:rPr>
              <a:t>- Во первых – это было модно в Европе, а России надо было налаживать отношения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z="1600" dirty="0" smtClean="0">
                <a:solidFill>
                  <a:srgbClr val="DDE9EC"/>
                </a:solidFill>
                <a:latin typeface="Constantia" panose="02030602050306030303" pitchFamily="18" charset="0"/>
              </a:rPr>
              <a:t>- Во-вторых, введя налоги на табак – Петр</a:t>
            </a:r>
            <a:r>
              <a:rPr lang="en-US" sz="1600" dirty="0" smtClean="0">
                <a:solidFill>
                  <a:srgbClr val="DDE9EC"/>
                </a:solidFill>
                <a:latin typeface="Constantia" panose="02030602050306030303" pitchFamily="18" charset="0"/>
              </a:rPr>
              <a:t>I</a:t>
            </a:r>
            <a:r>
              <a:rPr lang="ru-RU" sz="16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1600" dirty="0" smtClean="0">
                <a:solidFill>
                  <a:srgbClr val="DDE9EC"/>
                </a:solidFill>
                <a:latin typeface="Constantia" panose="02030602050306030303" pitchFamily="18" charset="0"/>
              </a:rPr>
              <a:t>намеревался пополнить казну. А в предстоящих войнах это было необходимо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ru-RU" sz="1600" dirty="0" smtClean="0">
                <a:solidFill>
                  <a:srgbClr val="DDE9EC"/>
                </a:solidFill>
                <a:latin typeface="Constantia" panose="02030602050306030303" pitchFamily="18" charset="0"/>
              </a:rPr>
              <a:t>- В третьих… Петр</a:t>
            </a:r>
            <a:r>
              <a:rPr lang="en-US" sz="1600" dirty="0" smtClean="0">
                <a:solidFill>
                  <a:srgbClr val="DDE9EC"/>
                </a:solidFill>
                <a:latin typeface="Constantia" panose="02030602050306030303" pitchFamily="18" charset="0"/>
              </a:rPr>
              <a:t>I</a:t>
            </a:r>
            <a:r>
              <a:rPr lang="ru-RU" sz="1600" dirty="0" smtClean="0">
                <a:solidFill>
                  <a:srgbClr val="DDE9EC"/>
                </a:solidFill>
                <a:latin typeface="Constantia" panose="02030602050306030303" pitchFamily="18" charset="0"/>
              </a:rPr>
              <a:t> сам не смог отказаться и не хотел выглядеть глупо…</a:t>
            </a:r>
          </a:p>
        </p:txBody>
      </p:sp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0" y="1714500"/>
            <a:ext cx="2093913" cy="1450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4506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143000"/>
            <a:ext cx="1330325" cy="2681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785813"/>
            <a:ext cx="3341688" cy="151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75" y="3071813"/>
            <a:ext cx="1858963" cy="1333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4710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3000375"/>
            <a:ext cx="1414462" cy="1414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5435600" y="627063"/>
            <a:ext cx="3421063" cy="3959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lnSpc>
                <a:spcPct val="125000"/>
              </a:lnSpc>
              <a:spcBef>
                <a:spcPts val="613"/>
              </a:spcBef>
              <a:spcAft>
                <a:spcPts val="10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</a:pPr>
            <a:r>
              <a:rPr lang="ru-RU" sz="1600">
                <a:solidFill>
                  <a:srgbClr val="DDE9EC"/>
                </a:solidFill>
                <a:latin typeface="Constantia" charset="0"/>
              </a:rPr>
              <a:t>Доктор вышел от медиума и собрался отправиться к Табакеевым, но вдруг услышал резкий рев мотора.  Он отпрыгнул в сторону и лишь чудом избежал  наезда… Чуть позже, переведя дух, на месте, где стоял автомобиль, доктор обнаружил остатки сигарет и пепел…  </a:t>
            </a:r>
          </a:p>
          <a:p>
            <a:pPr eaLnBrk="1" hangingPunct="1">
              <a:lnSpc>
                <a:spcPct val="125000"/>
              </a:lnSpc>
              <a:spcBef>
                <a:spcPts val="613"/>
              </a:spcBef>
              <a:spcAft>
                <a:spcPts val="10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</a:pPr>
            <a:r>
              <a:rPr lang="ru-RU" sz="1600">
                <a:solidFill>
                  <a:srgbClr val="DDE9EC"/>
                </a:solidFill>
                <a:latin typeface="Constantia" charset="0"/>
              </a:rPr>
              <a:t>Немного подумав, доктор отправился в лабораторию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313" y="2000250"/>
            <a:ext cx="4533900" cy="2605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539750" y="842963"/>
            <a:ext cx="8229600" cy="914400"/>
          </a:xfrm>
          <a:prstGeom prst="rect">
            <a:avLst/>
          </a:prstGeom>
          <a:noFill/>
          <a:ln w="6480" cap="rnd">
            <a:noFill/>
            <a:round/>
            <a:headEnd/>
            <a:tailEnd/>
          </a:ln>
        </p:spPr>
        <p:txBody>
          <a:bodyPr tIns="91440" rIns="90000" bIns="45000" anchor="b"/>
          <a:lstStyle/>
          <a:p>
            <a:pPr algn="ctr"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3600" b="1">
                <a:solidFill>
                  <a:srgbClr val="FFFFFF"/>
                </a:solidFill>
                <a:latin typeface="Times New Roman" pitchFamily="16" charset="0"/>
              </a:rPr>
              <a:t>Лаборатория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63" y="1357313"/>
            <a:ext cx="4719637" cy="2803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4500563" y="411163"/>
            <a:ext cx="4257675" cy="3959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sz="1600">
                <a:solidFill>
                  <a:srgbClr val="DDE9EC"/>
                </a:solidFill>
                <a:latin typeface="Constantia" charset="0"/>
              </a:rPr>
              <a:t>Аммиак - им чистят стекла. </a:t>
            </a:r>
          </a:p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sz="1600">
                <a:solidFill>
                  <a:srgbClr val="DDE9EC"/>
                </a:solidFill>
                <a:latin typeface="Constantia" charset="0"/>
              </a:rPr>
              <a:t>Мышьяк - отрава для грызунов. </a:t>
            </a:r>
          </a:p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sz="1600">
                <a:solidFill>
                  <a:srgbClr val="DDE9EC"/>
                </a:solidFill>
                <a:latin typeface="Constantia" charset="0"/>
              </a:rPr>
              <a:t>Кадмий  - находится в батарейках. Цианистый калий - сильнейший яд. Формальдегид - используется для консервации трупов.</a:t>
            </a:r>
          </a:p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Табак содержит радиоактивный полоний- 210.</a:t>
            </a:r>
          </a:p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Это вещество испускает альфа-лучи, такие же, как плутониевая атомная бомба. Они повреждают клетки и вызывают их перерождение. </a:t>
            </a:r>
          </a:p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endParaRPr lang="ru-RU" sz="1600">
              <a:solidFill>
                <a:srgbClr val="DDE9EC"/>
              </a:solidFill>
              <a:latin typeface="Times New Roman" pitchFamily="16" charset="0"/>
            </a:endParaRPr>
          </a:p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Радиоактивный фон в организме курильщика в 30 раз выше, чем у некурящих.</a:t>
            </a:r>
          </a:p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endParaRPr lang="ru-RU" sz="1600" b="1">
              <a:solidFill>
                <a:srgbClr val="DDE9EC"/>
              </a:solidFill>
              <a:latin typeface="Times New Roman" pitchFamily="16" charset="0"/>
            </a:endParaRPr>
          </a:p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Сигарета – миниатюрный аналог нейтронной бомбы. </a:t>
            </a:r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1428750"/>
            <a:ext cx="2647950" cy="1790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5325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48038" y="484188"/>
            <a:ext cx="987425" cy="1090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357158" y="0"/>
            <a:ext cx="8429652" cy="85725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dirty="0" smtClean="0">
                <a:solidFill>
                  <a:srgbClr val="DDE9EC"/>
                </a:solidFill>
                <a:latin typeface="Times New Roman" pitchFamily="16" charset="0"/>
              </a:rPr>
              <a:t>В табачном </a:t>
            </a:r>
            <a:r>
              <a:rPr lang="ru-RU" dirty="0">
                <a:solidFill>
                  <a:srgbClr val="DDE9EC"/>
                </a:solidFill>
                <a:latin typeface="Times New Roman" pitchFamily="16" charset="0"/>
              </a:rPr>
              <a:t>дыме – 14 наркотических веществ, одним из которых является никотин.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dirty="0">
                <a:solidFill>
                  <a:srgbClr val="DDE9EC"/>
                </a:solidFill>
                <a:latin typeface="Times New Roman" pitchFamily="16" charset="0"/>
              </a:rPr>
              <a:t>Никотин – основное вещество в табаке, ради которого он применяется.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dirty="0">
                <a:solidFill>
                  <a:srgbClr val="DDE9EC"/>
                </a:solidFill>
                <a:latin typeface="Times New Roman" pitchFamily="16" charset="0"/>
              </a:rPr>
              <a:t>Никотин – один из сильнейших наркотиков!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dirty="0">
                <a:solidFill>
                  <a:srgbClr val="DDE9EC"/>
                </a:solidFill>
                <a:latin typeface="Times New Roman" pitchFamily="16" charset="0"/>
              </a:rPr>
              <a:t>Никотин так же сильно порабощает человека, как и героин, и действует на мозг подобно </a:t>
            </a:r>
            <a:r>
              <a:rPr lang="ru-RU" dirty="0" smtClean="0">
                <a:solidFill>
                  <a:srgbClr val="DDE9EC"/>
                </a:solidFill>
                <a:latin typeface="Times New Roman" pitchFamily="16" charset="0"/>
              </a:rPr>
              <a:t>морфию</a:t>
            </a:r>
            <a:r>
              <a:rPr lang="ru-RU" dirty="0">
                <a:solidFill>
                  <a:srgbClr val="DDE9EC"/>
                </a:solidFill>
                <a:latin typeface="Times New Roman" pitchFamily="16" charset="0"/>
              </a:rPr>
              <a:t>, кокаину, марихуане и алкоголю.</a:t>
            </a:r>
            <a:br>
              <a:rPr lang="ru-RU" dirty="0">
                <a:solidFill>
                  <a:srgbClr val="DDE9EC"/>
                </a:solidFill>
                <a:latin typeface="Times New Roman" pitchFamily="16" charset="0"/>
              </a:rPr>
            </a:br>
            <a:r>
              <a:rPr lang="ru-RU" dirty="0">
                <a:solidFill>
                  <a:srgbClr val="DDE9EC"/>
                </a:solidFill>
                <a:latin typeface="Times New Roman" pitchFamily="16" charset="0"/>
              </a:rPr>
              <a:t>Привыкание в 8 раз быстрее чем к алкоголю.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dirty="0">
                <a:solidFill>
                  <a:srgbClr val="DDE9EC"/>
                </a:solidFill>
                <a:latin typeface="Times New Roman" pitchFamily="16" charset="0"/>
              </a:rPr>
              <a:t>Никотин быстро всасывается в кровь. С током крови он попадает в мозг уже через 7 секунд.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dirty="0">
                <a:solidFill>
                  <a:srgbClr val="DDE9EC"/>
                </a:solidFill>
                <a:latin typeface="Times New Roman" pitchFamily="16" charset="0"/>
              </a:rPr>
              <a:t> В результате влияния на мозг возникают повышенная возбудимость, тошнота, дрожание рук,  уменьшение внимания  и способности решать проблемы.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dirty="0">
                <a:solidFill>
                  <a:srgbClr val="DDE9EC"/>
                </a:solidFill>
                <a:latin typeface="Times New Roman" pitchFamily="16" charset="0"/>
              </a:rPr>
              <a:t>Никотин - один из самых опасных ядов растительного происхождения.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dirty="0">
                <a:solidFill>
                  <a:srgbClr val="DDE9EC"/>
                </a:solidFill>
                <a:latin typeface="Times New Roman" pitchFamily="16" charset="0"/>
              </a:rPr>
              <a:t>Для человека смертельная доза никотина составляет от 50 до 100 мг или 2-3 капли. 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dirty="0">
                <a:solidFill>
                  <a:srgbClr val="DDE9EC"/>
                </a:solidFill>
                <a:latin typeface="Times New Roman" pitchFamily="16" charset="0"/>
              </a:rPr>
              <a:t>Именно такая доза поступает ежедневно в кровь после выкуривания 20-25 сигарет.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dirty="0">
                <a:solidFill>
                  <a:srgbClr val="DDE9EC"/>
                </a:solidFill>
                <a:latin typeface="Times New Roman" pitchFamily="16" charset="0"/>
              </a:rPr>
              <a:t>(В одной сигарете содержится примерно 6-8 мг никотина, из которых 3-4 мг попадает в кровь.). </a:t>
            </a:r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10" y="428610"/>
            <a:ext cx="766763" cy="55672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4572000" y="642938"/>
            <a:ext cx="4248150" cy="417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 Хронические заболевания дыхательных органов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: бронхит, астма, гибель эпителия, усиленное выделение слизи, воспаление голосовых связок.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   Туберкулез легких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(из 100 случаев заболевания туберкулезом 95% курильщики)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   Рак легких 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(почти 97% больных раком – курильщики)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   Рак гортани 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(в 6 – 10 раз чаще).</a:t>
            </a: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25" y="1857375"/>
            <a:ext cx="2181225" cy="1511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5508625" y="195263"/>
            <a:ext cx="3394075" cy="360362"/>
          </a:xfrm>
          <a:prstGeom prst="rect">
            <a:avLst/>
          </a:prstGeom>
          <a:noFill/>
          <a:ln w="6480" cap="rnd">
            <a:noFill/>
            <a:round/>
            <a:headEnd/>
            <a:tailEnd/>
          </a:ln>
        </p:spPr>
        <p:txBody>
          <a:bodyPr tIns="91440" rIns="90000" bIns="45000" anchor="b"/>
          <a:lstStyle/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b="1">
                <a:solidFill>
                  <a:srgbClr val="DDE9EC"/>
                </a:solidFill>
                <a:latin typeface="Constantia" charset="0"/>
              </a:rPr>
              <a:t>Медицинский архив</a:t>
            </a:r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4932363" y="555625"/>
            <a:ext cx="3754437" cy="3675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eaLnBrk="1" hangingPunct="1">
              <a:spcBef>
                <a:spcPts val="600"/>
              </a:spcBef>
              <a:spcAft>
                <a:spcPts val="600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sz="1600">
                <a:solidFill>
                  <a:srgbClr val="002060"/>
                </a:solidFill>
                <a:latin typeface="Times New Roman" pitchFamily="16" charset="0"/>
              </a:rPr>
              <a:t> Снижается количество эритроцитов и гемоглобина;</a:t>
            </a:r>
          </a:p>
          <a:p>
            <a:pPr algn="ctr" eaLnBrk="1" hangingPunct="1">
              <a:spcBef>
                <a:spcPts val="600"/>
              </a:spcBef>
              <a:spcAft>
                <a:spcPts val="600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  </a:t>
            </a:r>
            <a:r>
              <a:rPr lang="ru-RU" sz="1600" b="1">
                <a:solidFill>
                  <a:srgbClr val="C00000"/>
                </a:solidFill>
                <a:latin typeface="Times New Roman" pitchFamily="16" charset="0"/>
              </a:rPr>
              <a:t> Стенокардия</a:t>
            </a:r>
            <a:r>
              <a:rPr lang="ru-RU" sz="1600">
                <a:solidFill>
                  <a:srgbClr val="002060"/>
                </a:solidFill>
                <a:latin typeface="Times New Roman" pitchFamily="16" charset="0"/>
              </a:rPr>
              <a:t> у курильщиков чаще в 13 раз;</a:t>
            </a:r>
          </a:p>
          <a:p>
            <a:pPr algn="ctr" eaLnBrk="1" hangingPunct="1">
              <a:spcBef>
                <a:spcPts val="600"/>
              </a:spcBef>
              <a:spcAft>
                <a:spcPts val="600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sz="1600">
                <a:solidFill>
                  <a:srgbClr val="002060"/>
                </a:solidFill>
                <a:latin typeface="Times New Roman" pitchFamily="16" charset="0"/>
              </a:rPr>
              <a:t>   </a:t>
            </a:r>
            <a:r>
              <a:rPr lang="ru-RU" sz="1600" b="1">
                <a:solidFill>
                  <a:srgbClr val="C00000"/>
                </a:solidFill>
                <a:latin typeface="Times New Roman" pitchFamily="16" charset="0"/>
              </a:rPr>
              <a:t>Инфаркт миокарда </a:t>
            </a:r>
            <a:r>
              <a:rPr lang="ru-RU" sz="1600">
                <a:solidFill>
                  <a:srgbClr val="002060"/>
                </a:solidFill>
                <a:latin typeface="Times New Roman" pitchFamily="16" charset="0"/>
              </a:rPr>
              <a:t>чаще в 13 раз (особенно у лиц до 40 лет);</a:t>
            </a:r>
          </a:p>
          <a:p>
            <a:pPr algn="ctr" eaLnBrk="1" hangingPunct="1">
              <a:spcBef>
                <a:spcPts val="600"/>
              </a:spcBef>
              <a:spcAft>
                <a:spcPts val="600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sz="1600">
                <a:solidFill>
                  <a:srgbClr val="002060"/>
                </a:solidFill>
                <a:latin typeface="Times New Roman" pitchFamily="16" charset="0"/>
              </a:rPr>
              <a:t>   </a:t>
            </a:r>
            <a:r>
              <a:rPr lang="ru-RU" sz="1600" b="1">
                <a:solidFill>
                  <a:srgbClr val="C00000"/>
                </a:solidFill>
                <a:latin typeface="Times New Roman" pitchFamily="16" charset="0"/>
              </a:rPr>
              <a:t>Острый инфаркт миокарда</a:t>
            </a:r>
            <a:r>
              <a:rPr lang="ru-RU" sz="1600">
                <a:solidFill>
                  <a:srgbClr val="002060"/>
                </a:solidFill>
                <a:latin typeface="Times New Roman" pitchFamily="16" charset="0"/>
              </a:rPr>
              <a:t> (у курильщиков до 35 лет, у 80% курящих со школьной скамьи).</a:t>
            </a:r>
          </a:p>
          <a:p>
            <a:pPr algn="ctr" eaLnBrk="1" hangingPunct="1">
              <a:spcBef>
                <a:spcPts val="600"/>
              </a:spcBef>
              <a:spcAft>
                <a:spcPts val="600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sz="1600">
                <a:solidFill>
                  <a:srgbClr val="002060"/>
                </a:solidFill>
                <a:latin typeface="Times New Roman" pitchFamily="16" charset="0"/>
              </a:rPr>
              <a:t>   Курение способствует возникновению.</a:t>
            </a:r>
            <a:r>
              <a:rPr lang="ru-RU" sz="1600" b="1">
                <a:solidFill>
                  <a:srgbClr val="C00000"/>
                </a:solidFill>
                <a:latin typeface="Times New Roman" pitchFamily="16" charset="0"/>
              </a:rPr>
              <a:t> атеросклероза, гипертонической болезни, кровоизлияния в мозг.</a:t>
            </a:r>
          </a:p>
        </p:txBody>
      </p:sp>
      <p:pic>
        <p:nvPicPr>
          <p:cNvPr id="5939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88" y="571500"/>
            <a:ext cx="1866900" cy="2009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5939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2857500"/>
            <a:ext cx="2967038" cy="1852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4284663" y="484188"/>
            <a:ext cx="4402137" cy="4030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Никотин в первой короткой фазе расширяет сосуды мозга (создает обманчивое впечатление улучшения умственной деятельности), затем резко сужают их. 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  </a:t>
            </a: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Отравляет клетки мозга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(люди становятся нервными, рассеянными, ленивыми, грубыми и недисциплинированными).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  </a:t>
            </a: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Развиваются нервные заболевания 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– невралгии, невриты, плекситы (заболевания нервных узлов – сплетений).</a:t>
            </a: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88" y="1785938"/>
            <a:ext cx="1577975" cy="1841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5867400" y="352425"/>
            <a:ext cx="2952750" cy="424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Ухудшается аппетит, обоняние, вкус извращается;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  Возникают спазмы желудка, кишечника, кишечная непроходимость </a:t>
            </a: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(парез) 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кишечника ведет к смерти;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  Развивается </a:t>
            </a: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хронический гастрит, колит, язвенная болезнь желудка 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и 12 – перстной кишки (в 10 раз чаще);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  Приводит к </a:t>
            </a: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циррозу печени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  Развивается </a:t>
            </a: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рак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полости рта, пищевода, поджелудочной железы.</a:t>
            </a:r>
          </a:p>
        </p:txBody>
      </p:sp>
      <p:pic>
        <p:nvPicPr>
          <p:cNvPr id="6349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0" y="1071563"/>
            <a:ext cx="2971800" cy="248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"/>
          <p:cNvSpPr txBox="1">
            <a:spLocks noChangeArrowheads="1"/>
          </p:cNvSpPr>
          <p:nvPr/>
        </p:nvSpPr>
        <p:spPr bwMode="auto">
          <a:xfrm>
            <a:off x="5795963" y="339725"/>
            <a:ext cx="3095625" cy="417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Развитие </a:t>
            </a: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хронических болезней почек 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и мочевого пузыря вплоть до рака мочевого пузыря;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  В моче образуется </a:t>
            </a: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бензапирен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– канцерогенное химическое соединение, вызывающее рак. Это вещество обнаруживается и у пассивных курильщиков.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  </a:t>
            </a: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Рак почек 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(встречается у курильщиков в 5 раз чаще).</a:t>
            </a:r>
          </a:p>
        </p:txBody>
      </p:sp>
      <p:pic>
        <p:nvPicPr>
          <p:cNvPr id="33795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1357313"/>
            <a:ext cx="3221037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555625" y="447675"/>
            <a:ext cx="2068513" cy="484188"/>
          </a:xfrm>
        </p:spPr>
        <p:txBody>
          <a:bodyPr/>
          <a:lstStyle/>
          <a:p>
            <a:pPr eaLnBrk="1" hangingPunct="1">
              <a:buFont typeface="Times New Roman" panose="02020603050405020304" pitchFamily="18" charset="0"/>
              <a:buNone/>
              <a:defRPr/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Здоровая почка</a:t>
            </a:r>
          </a:p>
        </p:txBody>
      </p:sp>
      <p:sp>
        <p:nvSpPr>
          <p:cNvPr id="33797" name="Текст 7"/>
          <p:cNvSpPr>
            <a:spLocks noGrp="1"/>
          </p:cNvSpPr>
          <p:nvPr>
            <p:ph type="body" sz="quarter" idx="4294967295"/>
          </p:nvPr>
        </p:nvSpPr>
        <p:spPr>
          <a:xfrm>
            <a:off x="2663825" y="447675"/>
            <a:ext cx="3041650" cy="406400"/>
          </a:xfrm>
        </p:spPr>
        <p:txBody>
          <a:bodyPr/>
          <a:lstStyle/>
          <a:p>
            <a:pPr marL="0" indent="0" eaLnBrk="1" hangingPunct="1">
              <a:buFont typeface="Times New Roman" pitchFamily="16" charset="0"/>
              <a:buNone/>
            </a:pPr>
            <a:r>
              <a:rPr lang="ru-RU" sz="1800" smtClean="0">
                <a:solidFill>
                  <a:srgbClr val="595959"/>
                </a:solidFill>
                <a:latin typeface="Arial" charset="0"/>
                <a:cs typeface="Arial" charset="0"/>
              </a:rPr>
              <a:t>Почка с раковой опухолью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/>
          <p:cNvSpPr txBox="1">
            <a:spLocks noChangeArrowheads="1"/>
          </p:cNvSpPr>
          <p:nvPr/>
        </p:nvSpPr>
        <p:spPr bwMode="auto">
          <a:xfrm>
            <a:off x="3563938" y="771525"/>
            <a:ext cx="5122862" cy="4246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just" eaLnBrk="1" hangingPunct="1">
              <a:lnSpc>
                <a:spcPct val="125000"/>
              </a:lnSpc>
              <a:spcBef>
                <a:spcPts val="613"/>
              </a:spcBef>
              <a:spcAft>
                <a:spcPts val="10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Ухудшение кровоснабжения из-за спазма кровеносных сосудов приводит к снижению работоспособности мышц (может привести к самопроизвольной </a:t>
            </a: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гангрене конечностей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;</a:t>
            </a:r>
          </a:p>
          <a:p>
            <a:pPr algn="just" eaLnBrk="1" hangingPunct="1">
              <a:lnSpc>
                <a:spcPct val="125000"/>
              </a:lnSpc>
              <a:spcBef>
                <a:spcPts val="613"/>
              </a:spcBef>
              <a:spcAft>
                <a:spcPts val="10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  </a:t>
            </a: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Эндартериит 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– перемежающаяся хромота, часто требующая ампутации ног.</a:t>
            </a:r>
          </a:p>
          <a:p>
            <a:pPr algn="just" eaLnBrk="1" hangingPunct="1">
              <a:lnSpc>
                <a:spcPct val="125000"/>
              </a:lnSpc>
              <a:spcBef>
                <a:spcPts val="613"/>
              </a:spcBef>
              <a:spcAft>
                <a:spcPts val="10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  Никотин действует как </a:t>
            </a:r>
            <a:r>
              <a:rPr lang="ru-RU" sz="1600" b="1">
                <a:solidFill>
                  <a:srgbClr val="DDE9EC"/>
                </a:solidFill>
                <a:latin typeface="Times New Roman" pitchFamily="16" charset="0"/>
              </a:rPr>
              <a:t>яд кураре</a:t>
            </a: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, парализующий мышечную систему (страдает каждый 7 курильщик).</a:t>
            </a: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38" y="1857375"/>
            <a:ext cx="1173162" cy="1423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/>
          <p:cNvSpPr txBox="1">
            <a:spLocks noChangeArrowheads="1"/>
          </p:cNvSpPr>
          <p:nvPr/>
        </p:nvSpPr>
        <p:spPr bwMode="auto">
          <a:xfrm>
            <a:off x="5003800" y="411163"/>
            <a:ext cx="3683000" cy="4103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Неприятный запах изо рта  и от одежды;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Кожа становится бледнее и со временем появляются желтые пятна (их  еще  называют  старческие);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Возникают и учащаются различные обсыпания угрей и прыщей на лице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Зубы становятся желтыми и с каждым годом становятся темнее.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 Из-за дыма очень страдают волосы и кожа головы. Волосы становятся тускими и ломкими, начинают выпадать.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9FB8CD"/>
              </a:buClr>
              <a:buSzPct val="85000"/>
              <a:buFont typeface="Arial" charset="0"/>
              <a:buChar char="•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Желтеют ногти на пальцах рук, которыми держат сигареты</a:t>
            </a:r>
            <a:r>
              <a:rPr lang="ru-RU" sz="1600">
                <a:solidFill>
                  <a:srgbClr val="DDE9EC"/>
                </a:solidFill>
                <a:latin typeface="Constantia" charset="0"/>
              </a:rPr>
              <a:t>. </a:t>
            </a:r>
          </a:p>
          <a:p>
            <a:pPr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</a:pPr>
            <a:endParaRPr lang="ru-RU" sz="1600">
              <a:solidFill>
                <a:srgbClr val="DDE9EC"/>
              </a:solidFill>
              <a:latin typeface="Constantia" charset="0"/>
            </a:endParaRPr>
          </a:p>
        </p:txBody>
      </p:sp>
      <p:pic>
        <p:nvPicPr>
          <p:cNvPr id="6963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38" y="2286000"/>
            <a:ext cx="1900237" cy="177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25" y="3000375"/>
            <a:ext cx="1341438" cy="828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3" y="1643063"/>
            <a:ext cx="2601912" cy="1376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3000" y="1357313"/>
            <a:ext cx="1462088" cy="210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6869" name="Заголовок 1"/>
          <p:cNvSpPr>
            <a:spLocks noGrp="1"/>
          </p:cNvSpPr>
          <p:nvPr>
            <p:ph type="title"/>
          </p:nvPr>
        </p:nvSpPr>
        <p:spPr>
          <a:xfrm>
            <a:off x="3367088" y="155575"/>
            <a:ext cx="5102225" cy="798513"/>
          </a:xfrm>
        </p:spPr>
        <p:txBody>
          <a:bodyPr/>
          <a:lstStyle/>
          <a:p>
            <a:pPr eaLnBrk="1" hangingPunct="1"/>
            <a:r>
              <a:rPr lang="ru-RU" sz="3600" b="1" smtClean="0"/>
              <a:t>Рак губы, рак языка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4787900" y="339725"/>
            <a:ext cx="3529013" cy="647700"/>
          </a:xfrm>
          <a:prstGeom prst="rect">
            <a:avLst/>
          </a:prstGeom>
          <a:noFill/>
          <a:ln w="6480" cap="rnd">
            <a:noFill/>
            <a:round/>
            <a:headEnd/>
            <a:tailEnd/>
          </a:ln>
        </p:spPr>
        <p:txBody>
          <a:bodyPr tIns="91440" rIns="90000" bIns="45000" anchor="b"/>
          <a:lstStyle/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sz="2800" b="1">
                <a:solidFill>
                  <a:srgbClr val="DDE9EC"/>
                </a:solidFill>
                <a:latin typeface="Constantia" charset="0"/>
              </a:rPr>
              <a:t>Деньги магнатов</a:t>
            </a:r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4243388" y="1131888"/>
            <a:ext cx="4402137" cy="23066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indent="449263" algn="ctr"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sz="2000">
                <a:solidFill>
                  <a:srgbClr val="DDE9EC"/>
                </a:solidFill>
                <a:latin typeface="Times New Roman" pitchFamily="16" charset="0"/>
                <a:cs typeface="Times New Roman" pitchFamily="16" charset="0"/>
              </a:rPr>
              <a:t>В году 365 дней.</a:t>
            </a:r>
          </a:p>
          <a:p>
            <a:pPr indent="449263" algn="ctr"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sz="2000">
                <a:solidFill>
                  <a:srgbClr val="DDE9EC"/>
                </a:solidFill>
                <a:latin typeface="Times New Roman" pitchFamily="16" charset="0"/>
                <a:cs typeface="Times New Roman" pitchFamily="16" charset="0"/>
              </a:rPr>
              <a:t> Пачка сигарет в среднем стоит 150 рублей. </a:t>
            </a:r>
          </a:p>
          <a:p>
            <a:pPr indent="449263" algn="ctr"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sz="2000">
                <a:solidFill>
                  <a:srgbClr val="DDE9EC"/>
                </a:solidFill>
                <a:latin typeface="Times New Roman" pitchFamily="16" charset="0"/>
                <a:cs typeface="Times New Roman" pitchFamily="16" charset="0"/>
              </a:rPr>
              <a:t>Среднестатистический курильщик выкуривает 1 пачку в день.</a:t>
            </a:r>
          </a:p>
          <a:p>
            <a:pPr indent="449263" algn="ctr"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sz="2000">
                <a:solidFill>
                  <a:srgbClr val="DDE9EC"/>
                </a:solidFill>
                <a:latin typeface="Times New Roman" pitchFamily="16" charset="0"/>
                <a:cs typeface="Times New Roman" pitchFamily="16" charset="0"/>
              </a:rPr>
              <a:t> Итого за год на сигареты он тратит около </a:t>
            </a:r>
            <a:r>
              <a:rPr lang="ru-RU" sz="2000" b="1">
                <a:solidFill>
                  <a:srgbClr val="DDE9EC"/>
                </a:solidFill>
                <a:latin typeface="Times New Roman" pitchFamily="16" charset="0"/>
                <a:cs typeface="Times New Roman" pitchFamily="16" charset="0"/>
              </a:rPr>
              <a:t>54 750  рублей.</a:t>
            </a:r>
            <a:r>
              <a:rPr lang="ru-RU" sz="2000">
                <a:solidFill>
                  <a:srgbClr val="DDE9EC"/>
                </a:solidFill>
                <a:latin typeface="Times New Roman" pitchFamily="16" charset="0"/>
                <a:cs typeface="Times New Roman" pitchFamily="16" charset="0"/>
              </a:rPr>
              <a:t> </a:t>
            </a:r>
          </a:p>
          <a:p>
            <a:pPr indent="449263" algn="ctr"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</a:pPr>
            <a:r>
              <a:rPr lang="ru-RU" sz="2000">
                <a:solidFill>
                  <a:srgbClr val="DDE9EC"/>
                </a:solidFill>
                <a:latin typeface="Times New Roman" pitchFamily="16" charset="0"/>
                <a:cs typeface="Times New Roman" pitchFamily="16" charset="0"/>
              </a:rPr>
              <a:t>Каждый раз, затрачивая такую сумму денег, человек «покупает» себе не только «удовольствие», но и различные заболевания</a:t>
            </a:r>
          </a:p>
        </p:txBody>
      </p:sp>
      <p:pic>
        <p:nvPicPr>
          <p:cNvPr id="7373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285875"/>
            <a:ext cx="1928813" cy="2352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ChangeArrowheads="1"/>
          </p:cNvSpPr>
          <p:nvPr/>
        </p:nvSpPr>
        <p:spPr bwMode="auto">
          <a:xfrm>
            <a:off x="115888" y="-107950"/>
            <a:ext cx="228600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/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231775" y="6350"/>
            <a:ext cx="228600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1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/>
          </a:p>
        </p:txBody>
      </p:sp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0" y="1500188"/>
            <a:ext cx="2901950" cy="2722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891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75" y="1643063"/>
            <a:ext cx="2330450" cy="2460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"/>
          <p:cNvSpPr txBox="1">
            <a:spLocks noChangeArrowheads="1"/>
          </p:cNvSpPr>
          <p:nvPr/>
        </p:nvSpPr>
        <p:spPr bwMode="auto">
          <a:xfrm>
            <a:off x="3851275" y="342900"/>
            <a:ext cx="4968875" cy="1181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r" eaLnBrk="1" hangingPunct="1">
              <a:lnSpc>
                <a:spcPct val="125000"/>
              </a:lnSpc>
              <a:spcBef>
                <a:spcPts val="613"/>
              </a:spcBef>
              <a:spcAft>
                <a:spcPts val="10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</a:tabLst>
            </a:pPr>
            <a:r>
              <a:rPr lang="ru-RU" sz="2400" b="1">
                <a:solidFill>
                  <a:srgbClr val="DDE9EC"/>
                </a:solidFill>
                <a:latin typeface="Constantia" charset="0"/>
              </a:rPr>
              <a:t>Не важно, что вы курите - результат один</a:t>
            </a:r>
          </a:p>
        </p:txBody>
      </p:sp>
      <p:pic>
        <p:nvPicPr>
          <p:cNvPr id="7782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0" y="1285875"/>
            <a:ext cx="1900238" cy="1317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7782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8" y="1714500"/>
            <a:ext cx="2089150" cy="179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77829" name="Picture 4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25" y="3357563"/>
            <a:ext cx="1785938" cy="1217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77830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00875" y="3000375"/>
            <a:ext cx="1430338" cy="1277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8013" cy="1017588"/>
          </a:xfrm>
        </p:spPr>
        <p:txBody>
          <a:bodyPr/>
          <a:lstStyle/>
          <a:p>
            <a:pPr eaLnBrk="1" hangingPunct="1"/>
            <a:r>
              <a:rPr lang="ru-RU" sz="2000" smtClean="0">
                <a:solidFill>
                  <a:srgbClr val="DDE9EC"/>
                </a:solidFill>
                <a:latin typeface="Times New Roman" pitchFamily="16" charset="0"/>
              </a:rPr>
              <a:t>Василий Петрович сказал– я понял, что когда я курю – я наношу вред только своему здоровью,  но если моя племянница не будет курить, то проклятье ее не коснется. Это выход! Я спрячу трубку!</a:t>
            </a:r>
            <a:endParaRPr lang="ru-RU" sz="200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3325"/>
            <a:ext cx="8002588" cy="3816350"/>
          </a:xfrm>
        </p:spPr>
        <p:txBody>
          <a:bodyPr/>
          <a:lstStyle/>
          <a:p>
            <a:pPr eaLnBrk="1" hangingPunct="1">
              <a:buFont typeface="Times New Roman" panose="02020603050405020304" pitchFamily="18" charset="0"/>
              <a:buNone/>
              <a:defRPr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К сожалению, проблема остается – ответил я, - ваша племянница по –прежнему под «проклятьем». У детей, живущих с курящими родителями:</a:t>
            </a:r>
          </a:p>
          <a:p>
            <a:pPr algn="just" eaLnBrk="1" hangingPunct="1">
              <a:buFont typeface="Wingdings" panose="05000000000000000000" pitchFamily="2" charset="2"/>
              <a:buChar char="ü"/>
              <a:defRPr/>
            </a:pPr>
            <a:r>
              <a:rPr lang="ru-RU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вдвое чаще наблюдаются респираторные заболевания, воспаления легких, ночной кашель, бронхиты.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  <a:defRPr/>
            </a:pPr>
            <a:r>
              <a:rPr lang="ru-RU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снижены умственные способности — никотин,  попадая в организм, блокирует развитие творческого мышления у ребенка, что затем приводит к плохой успеваемости в школе, задержке развития. 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  <a:defRPr/>
            </a:pPr>
            <a:r>
              <a:rPr lang="ru-RU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доказано увеличение риска развития кариеса зубов. 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ü"/>
              <a:defRPr/>
            </a:pPr>
            <a:r>
              <a:rPr lang="ru-RU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Дети, которые дышали табачным дымом по вине своих курящих родителей, будут иметь высокую  предрасположенность к курению и отличаться хилым здоровьем.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341438"/>
            <a:ext cx="2441575" cy="1690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sp>
        <p:nvSpPr>
          <p:cNvPr id="41987" name="Заголовок 2"/>
          <p:cNvSpPr>
            <a:spLocks noGrp="1"/>
          </p:cNvSpPr>
          <p:nvPr>
            <p:ph type="title"/>
          </p:nvPr>
        </p:nvSpPr>
        <p:spPr>
          <a:xfrm>
            <a:off x="457200" y="484188"/>
            <a:ext cx="8228013" cy="857250"/>
          </a:xfrm>
        </p:spPr>
        <p:txBody>
          <a:bodyPr/>
          <a:lstStyle/>
          <a:p>
            <a:pPr algn="ctr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smtClean="0"/>
              <a:t>После проведенного расследования можно уверенно сказать: чтобы избавиться от «проклятья трубки»  - необходимо бросить курить всем членам семьи!</a:t>
            </a:r>
          </a:p>
        </p:txBody>
      </p:sp>
      <p:pic>
        <p:nvPicPr>
          <p:cNvPr id="80900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09875" y="2787650"/>
            <a:ext cx="1727200" cy="2070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algn="ctr" rotWithShape="0">
              <a:srgbClr val="000000">
                <a:alpha val="32036"/>
              </a:srgbClr>
            </a:outerShdw>
          </a:effectLst>
        </p:spPr>
      </p:pic>
      <p:pic>
        <p:nvPicPr>
          <p:cNvPr id="41989" name="Picture 2" descr="https://multiteka.ru/wp-content/uploads/2021/06/rusalochka.-nachalo-istorii-arijel-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92688" y="1635125"/>
            <a:ext cx="367030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468313" y="339725"/>
            <a:ext cx="7097712" cy="357188"/>
          </a:xfrm>
          <a:prstGeom prst="rect">
            <a:avLst/>
          </a:prstGeom>
          <a:noFill/>
          <a:ln w="6480" cap="rnd">
            <a:noFill/>
            <a:round/>
            <a:headEnd/>
            <a:tailEnd/>
          </a:ln>
        </p:spPr>
        <p:txBody>
          <a:bodyPr tIns="91440" rIns="90000" bIns="45000" anchor="b"/>
          <a:lstStyle/>
          <a:p>
            <a:pPr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</a:tabLst>
            </a:pPr>
            <a:r>
              <a:rPr lang="ru-RU" sz="2000" b="1">
                <a:solidFill>
                  <a:srgbClr val="DDE9EC"/>
                </a:solidFill>
                <a:latin typeface="Constantia" charset="0"/>
              </a:rPr>
              <a:t>Когда человек бросает курить</a:t>
            </a: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539750" y="700088"/>
            <a:ext cx="8135938" cy="4176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Через 20 минут давление и пульс приходят в норму.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-Через 8 часов уровень оксида углерода и никотина в крови уменьшается вдвое.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-Через 24 часа организм полностью очищается от окиси углерода.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-Через 48 часов никотин полностью выходит из организма, улучшаются вкус и обоняние.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-Через 72 часа дыхание становится ровным.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-Через 2-12 недель улучшается кровоснабжение.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-Через 3-9 месяцев проблемы с дыханием пропадают вообще.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-Через пять лет вероятность возникновения сердечного приступа в два раза меньше, чем у курильщиков.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-Через 10 лет вероятность возникновения рака лёгких в два раза меньше, чем у курильщиков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600">
                <a:solidFill>
                  <a:srgbClr val="DDE9EC"/>
                </a:solidFill>
                <a:latin typeface="Times New Roman" pitchFamily="16" charset="0"/>
              </a:rPr>
              <a:t>- Каждый год деньги, которые раньше тратил на покупку сигарет можно потратить с пользой для здоровья!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/>
          <p:cNvSpPr txBox="1">
            <a:spLocks noChangeArrowheads="1"/>
          </p:cNvSpPr>
          <p:nvPr/>
        </p:nvSpPr>
        <p:spPr bwMode="auto">
          <a:xfrm>
            <a:off x="468313" y="123825"/>
            <a:ext cx="8353425" cy="576263"/>
          </a:xfrm>
          <a:prstGeom prst="rect">
            <a:avLst/>
          </a:prstGeom>
          <a:noFill/>
          <a:ln w="6480" cap="rnd">
            <a:noFill/>
            <a:round/>
            <a:headEnd/>
            <a:tailEnd/>
          </a:ln>
        </p:spPr>
        <p:txBody>
          <a:bodyPr tIns="91440" rIns="90000" bIns="45000" anchor="b"/>
          <a:lstStyle/>
          <a:p>
            <a:pPr algn="ctr" eaLnBrk="1" hangingPunct="1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2000" b="1">
                <a:solidFill>
                  <a:srgbClr val="DDE9EC"/>
                </a:solidFill>
                <a:latin typeface="Constantia" charset="0"/>
              </a:rPr>
              <a:t>Законодательство РФ </a:t>
            </a:r>
            <a:br>
              <a:rPr lang="ru-RU" sz="2000" b="1">
                <a:solidFill>
                  <a:srgbClr val="DDE9EC"/>
                </a:solidFill>
                <a:latin typeface="Constantia" charset="0"/>
              </a:rPr>
            </a:br>
            <a:r>
              <a:rPr lang="ru-RU" sz="2000" b="1">
                <a:solidFill>
                  <a:srgbClr val="DDE9EC"/>
                </a:solidFill>
                <a:latin typeface="Constantia" charset="0"/>
              </a:rPr>
              <a:t>В каких местах  курить нельзя!!!</a:t>
            </a:r>
          </a:p>
        </p:txBody>
      </p:sp>
      <p:sp>
        <p:nvSpPr>
          <p:cNvPr id="44035" name="Text Box 2"/>
          <p:cNvSpPr txBox="1">
            <a:spLocks noChangeArrowheads="1"/>
          </p:cNvSpPr>
          <p:nvPr/>
        </p:nvSpPr>
        <p:spPr bwMode="auto">
          <a:xfrm>
            <a:off x="323850" y="627063"/>
            <a:ext cx="8351838" cy="4176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В общественном транспорте, не исключая водного и воздушного транспорта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В помещениях органов государственной власти и местных муниципалитетов;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В больницах, госпиталях и иных медучреждениях;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В помещениях социальных служб;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В гостиницах и жилых помещениях;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На рабочем месте;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В бытовых и торговых объектах, а также в помещениях рынков и НТО;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В кафе и ресторанах (если отсутствуют специально оборудованные места для курения);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В образовательных, культурных, молодежных и спортивных учреждениях;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В лифтах и подъездах домов;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На детских площадках;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В санаториях;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На общественных пляжах;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На пассажирских платформах;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На вокзалах, аэропортах, речных и морских портах, станциях метро, остановках и так далее;</a:t>
            </a:r>
          </a:p>
          <a:p>
            <a:pPr algn="just" eaLnBrk="1" hangingPunct="1">
              <a:lnSpc>
                <a:spcPct val="120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</a:pPr>
            <a:r>
              <a:rPr lang="ru-RU" sz="1500">
                <a:solidFill>
                  <a:srgbClr val="DDE9EC"/>
                </a:solidFill>
                <a:latin typeface="Times New Roman" pitchFamily="16" charset="0"/>
              </a:rPr>
              <a:t>На автозаправочных станциях.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>
          <a:xfrm>
            <a:off x="2339975" y="2284413"/>
            <a:ext cx="4752975" cy="798512"/>
          </a:xfrm>
        </p:spPr>
        <p:txBody>
          <a:bodyPr/>
          <a:lstStyle/>
          <a:p>
            <a:pPr algn="ctr" eaLnBrk="1" hangingPunct="1"/>
            <a:r>
              <a:rPr lang="ru-RU" sz="3200" smtClean="0"/>
              <a:t>Спасибо за внимание!</a:t>
            </a:r>
            <a:br>
              <a:rPr lang="ru-RU" sz="3200" smtClean="0"/>
            </a:br>
            <a:r>
              <a:rPr lang="ru-RU" sz="3200" smtClean="0"/>
              <a:t/>
            </a:r>
            <a:br>
              <a:rPr lang="ru-RU" sz="3200" smtClean="0"/>
            </a:br>
            <a:r>
              <a:rPr lang="ru-RU" sz="3200" smtClean="0"/>
              <a:t>Берегите себя!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onstantia"/>
        <a:ea typeface="Microsoft YaHei"/>
        <a:cs typeface=""/>
      </a:majorFont>
      <a:minorFont>
        <a:latin typeface="Constantia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onstantia"/>
        <a:ea typeface="Microsoft YaHei"/>
        <a:cs typeface=""/>
      </a:majorFont>
      <a:minorFont>
        <a:latin typeface="Constantia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onstantia"/>
        <a:ea typeface="Microsoft YaHei"/>
        <a:cs typeface=""/>
      </a:majorFont>
      <a:minorFont>
        <a:latin typeface="Constantia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onstantia"/>
        <a:ea typeface="Microsoft YaHei"/>
        <a:cs typeface=""/>
      </a:majorFont>
      <a:minorFont>
        <a:latin typeface="Constantia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997</TotalTime>
  <Words>1909</Words>
  <Application>Microsoft Office PowerPoint</Application>
  <PresentationFormat>Экран (16:9)</PresentationFormat>
  <Paragraphs>198</Paragraphs>
  <Slides>40</Slides>
  <Notes>37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40</vt:i4>
      </vt:variant>
    </vt:vector>
  </HeadingPairs>
  <TitlesOfParts>
    <vt:vector size="44" baseType="lpstr">
      <vt:lpstr>Тема Office</vt:lpstr>
      <vt:lpstr>1_Тема Office</vt:lpstr>
      <vt:lpstr>2_Тема Office</vt:lpstr>
      <vt:lpstr>3_Тема Office</vt:lpstr>
      <vt:lpstr>Проклятие трубки</vt:lpstr>
      <vt:lpstr>Однажды…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И как теперь узнать, почему такой просвещённый монарх, как Петр I, так поспособствовал распространению табака в России? – доктор задумался и направился к медиуму…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Рак губы, рак языка</vt:lpstr>
      <vt:lpstr>Слайд 33</vt:lpstr>
      <vt:lpstr>Слайд 34</vt:lpstr>
      <vt:lpstr>Слайд 35</vt:lpstr>
      <vt:lpstr>Василий Петрович сказал– я понял, что когда я курю – я наношу вред только своему здоровью,  но если моя племянница не будет курить, то проклятье ее не коснется. Это выход! Я спрячу трубку!</vt:lpstr>
      <vt:lpstr>После проведенного расследования можно уверенно сказать: чтобы избавиться от «проклятья трубки»  - необходимо бросить курить всем членам семьи!</vt:lpstr>
      <vt:lpstr>Слайд 38</vt:lpstr>
      <vt:lpstr>Слайд 39</vt:lpstr>
      <vt:lpstr>Спасибо за внимание!  Берегите себя!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ZamGVKER</dc:creator>
  <cp:lastModifiedBy>ДРПс </cp:lastModifiedBy>
  <cp:revision>91</cp:revision>
  <cp:lastPrinted>1601-01-01T00:00:00Z</cp:lastPrinted>
  <dcterms:created xsi:type="dcterms:W3CDTF">2023-04-10T12:42:38Z</dcterms:created>
  <dcterms:modified xsi:type="dcterms:W3CDTF">2023-05-19T13:00:06Z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PresentationFormat">
    <vt:lpwstr>Экран (16:9)</vt:lpwstr>
  </property>
  <property fmtid="{D5CDD505-2E9C-101B-9397-08002B2CF9AE}" pid="4" name="Slides">
    <vt:i4>39</vt:i4>
  </property>
</Properties>
</file>