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3" r:id="rId16"/>
    <p:sldId id="277" r:id="rId17"/>
    <p:sldId id="276" r:id="rId18"/>
    <p:sldId id="278" r:id="rId19"/>
    <p:sldId id="269" r:id="rId20"/>
    <p:sldId id="274" r:id="rId21"/>
    <p:sldId id="270" r:id="rId22"/>
    <p:sldId id="275" r:id="rId23"/>
    <p:sldId id="271" r:id="rId24"/>
    <p:sldId id="272" r:id="rId25"/>
  </p:sldIdLst>
  <p:sldSz cx="9906000" cy="6858000" type="A4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954" y="-96"/>
      </p:cViewPr>
      <p:guideLst>
        <p:guide orient="horz" pos="2160"/>
        <p:guide pos="23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2662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85825" y="812800"/>
            <a:ext cx="5784850" cy="4005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3079" name="Text Box 6"/>
          <p:cNvSpPr txBox="1">
            <a:spLocks noChangeArrowheads="1"/>
          </p:cNvSpPr>
          <p:nvPr/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pPr>
              <a:defRPr/>
            </a:pPr>
            <a:fld id="{E320C29F-6DE4-4F4D-95D7-2721118FCC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D537CD73-997B-4ADD-A48E-1BB0C7403AC8}" type="slidenum">
              <a:rPr lang="ru-RU"/>
              <a:pPr/>
              <a:t>1</a:t>
            </a:fld>
            <a:endParaRPr lang="ru-RU"/>
          </a:p>
        </p:txBody>
      </p:sp>
      <p:sp>
        <p:nvSpPr>
          <p:cNvPr id="2765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fld id="{B33E0B89-9C93-4ED3-AA3E-B749E5201025}" type="slidenum">
              <a:rPr lang="ru-RU" sz="1400">
                <a:solidFill>
                  <a:srgbClr val="000000"/>
                </a:solidFill>
                <a:latin typeface="Times New Roman" pitchFamily="16" charset="0"/>
                <a:cs typeface="Segoe UI" charset="0"/>
              </a:rPr>
              <a:pPr algn="r"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SzPct val="100000"/>
                <a:tabLst>
                  <a:tab pos="0" algn="l"/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  <a:tab pos="7637463" algn="l"/>
                  <a:tab pos="8086725" algn="l"/>
                  <a:tab pos="8535988" algn="l"/>
                  <a:tab pos="8985250" algn="l"/>
                  <a:tab pos="9434513" algn="l"/>
                  <a:tab pos="9883775" algn="l"/>
                  <a:tab pos="10333038" algn="l"/>
                  <a:tab pos="10782300" algn="l"/>
                </a:tabLst>
              </a:pPr>
              <a:t>1</a:t>
            </a:fld>
            <a:endParaRPr lang="ru-RU" sz="1400">
              <a:solidFill>
                <a:srgbClr val="000000"/>
              </a:solidFill>
              <a:latin typeface="Times New Roman" pitchFamily="16" charset="0"/>
              <a:cs typeface="Segoe UI" charset="0"/>
            </a:endParaRPr>
          </a:p>
        </p:txBody>
      </p:sp>
      <p:sp>
        <p:nvSpPr>
          <p:cNvPr id="276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  <p:sp>
        <p:nvSpPr>
          <p:cNvPr id="27654" name="Text Box 4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spcBef>
                <a:spcPts val="25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fld id="{D1E4629E-7663-4E7F-A714-28E6F668838F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 eaLnBrk="1" hangingPunct="1">
                <a:spcBef>
                  <a:spcPts val="25"/>
                </a:spcBef>
                <a:spcAft>
                  <a:spcPts val="25"/>
                </a:spcAft>
                <a:buSzPct val="100000"/>
                <a:tabLst>
                  <a:tab pos="0" algn="l"/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  <a:tab pos="7637463" algn="l"/>
                  <a:tab pos="8086725" algn="l"/>
                  <a:tab pos="8535988" algn="l"/>
                  <a:tab pos="8985250" algn="l"/>
                  <a:tab pos="9434513" algn="l"/>
                  <a:tab pos="9883775" algn="l"/>
                  <a:tab pos="10333038" algn="l"/>
                  <a:tab pos="10782300" algn="l"/>
                </a:tabLst>
              </a:pPr>
              <a:t>1</a:t>
            </a:fld>
            <a:endParaRPr lang="ru-RU" sz="120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6A37F0F3-DE99-4D22-9C41-019B4A1632FB}" type="slidenum">
              <a:rPr lang="ru-RU"/>
              <a:pPr/>
              <a:t>2</a:t>
            </a:fld>
            <a:endParaRPr lang="ru-RU"/>
          </a:p>
        </p:txBody>
      </p:sp>
      <p:sp>
        <p:nvSpPr>
          <p:cNvPr id="2867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fld id="{99C745AF-B16F-494D-8057-BDEE0E9937A5}" type="slidenum">
              <a:rPr lang="ru-RU" sz="1400">
                <a:solidFill>
                  <a:srgbClr val="000000"/>
                </a:solidFill>
                <a:latin typeface="Times New Roman" pitchFamily="16" charset="0"/>
                <a:cs typeface="Segoe UI" charset="0"/>
              </a:rPr>
              <a:pPr algn="r"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SzPct val="100000"/>
                <a:tabLst>
                  <a:tab pos="0" algn="l"/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  <a:tab pos="7637463" algn="l"/>
                  <a:tab pos="8086725" algn="l"/>
                  <a:tab pos="8535988" algn="l"/>
                  <a:tab pos="8985250" algn="l"/>
                  <a:tab pos="9434513" algn="l"/>
                  <a:tab pos="9883775" algn="l"/>
                  <a:tab pos="10333038" algn="l"/>
                  <a:tab pos="10782300" algn="l"/>
                </a:tabLst>
              </a:pPr>
              <a:t>2</a:t>
            </a:fld>
            <a:endParaRPr lang="ru-RU" sz="1400">
              <a:solidFill>
                <a:srgbClr val="000000"/>
              </a:solidFill>
              <a:latin typeface="Times New Roman" pitchFamily="16" charset="0"/>
              <a:cs typeface="Segoe UI" charset="0"/>
            </a:endParaRPr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95325"/>
            <a:ext cx="4953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AEAB5CB0-6208-4D4C-9706-6D38305AD20C}" type="slidenum">
              <a:rPr lang="ru-RU"/>
              <a:pPr/>
              <a:t>3</a:t>
            </a:fld>
            <a:endParaRPr lang="ru-RU"/>
          </a:p>
        </p:txBody>
      </p:sp>
      <p:sp>
        <p:nvSpPr>
          <p:cNvPr id="296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5825" y="812800"/>
            <a:ext cx="5786438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97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54C32ACE-5D9A-4FFA-B8AA-1A4287B61EFA}" type="slidenum">
              <a:rPr lang="ru-RU"/>
              <a:pPr/>
              <a:t>4</a:t>
            </a:fld>
            <a:endParaRPr lang="ru-RU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fld id="{A9A7D365-AABB-4D05-8D09-93D7996613D5}" type="slidenum">
              <a:rPr lang="ru-RU" sz="1400">
                <a:solidFill>
                  <a:srgbClr val="000000"/>
                </a:solidFill>
                <a:latin typeface="Times New Roman" pitchFamily="16" charset="0"/>
                <a:cs typeface="Segoe UI" charset="0"/>
              </a:rPr>
              <a:pPr algn="r"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SzPct val="100000"/>
                <a:tabLst>
                  <a:tab pos="0" algn="l"/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  <a:tab pos="7637463" algn="l"/>
                  <a:tab pos="8086725" algn="l"/>
                  <a:tab pos="8535988" algn="l"/>
                  <a:tab pos="8985250" algn="l"/>
                  <a:tab pos="9434513" algn="l"/>
                  <a:tab pos="9883775" algn="l"/>
                  <a:tab pos="10333038" algn="l"/>
                  <a:tab pos="10782300" algn="l"/>
                </a:tabLst>
              </a:pPr>
              <a:t>4</a:t>
            </a:fld>
            <a:endParaRPr lang="ru-RU" sz="1400">
              <a:solidFill>
                <a:srgbClr val="000000"/>
              </a:solidFill>
              <a:latin typeface="Times New Roman" pitchFamily="16" charset="0"/>
              <a:cs typeface="Segoe UI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4238" y="812800"/>
            <a:ext cx="57912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F9DE39-4EBD-473F-BBB5-D8D0779490E2}" type="slidenum">
              <a:rPr lang="ru-RU"/>
              <a:pPr/>
              <a:t>5</a:t>
            </a:fld>
            <a:endParaRPr lang="ru-RU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fld id="{AF4905F5-97DD-4520-B7CA-4E203F6B5439}" type="slidenum">
              <a:rPr lang="ru-RU" sz="1400">
                <a:solidFill>
                  <a:srgbClr val="000000"/>
                </a:solidFill>
                <a:latin typeface="Times New Roman" pitchFamily="16" charset="0"/>
                <a:cs typeface="Segoe UI" charset="0"/>
              </a:rPr>
              <a:pPr algn="r"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SzPct val="100000"/>
                <a:tabLst>
                  <a:tab pos="0" algn="l"/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  <a:tab pos="7637463" algn="l"/>
                  <a:tab pos="8086725" algn="l"/>
                  <a:tab pos="8535988" algn="l"/>
                  <a:tab pos="8985250" algn="l"/>
                  <a:tab pos="9434513" algn="l"/>
                  <a:tab pos="9883775" algn="l"/>
                  <a:tab pos="10333038" algn="l"/>
                  <a:tab pos="10782300" algn="l"/>
                </a:tabLst>
              </a:pPr>
              <a:t>5</a:t>
            </a:fld>
            <a:endParaRPr lang="ru-RU" sz="1400">
              <a:solidFill>
                <a:srgbClr val="000000"/>
              </a:solidFill>
              <a:latin typeface="Times New Roman" pitchFamily="16" charset="0"/>
              <a:cs typeface="Segoe UI" charset="0"/>
            </a:endParaRPr>
          </a:p>
        </p:txBody>
      </p:sp>
      <p:sp>
        <p:nvSpPr>
          <p:cNvPr id="317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95325"/>
            <a:ext cx="4953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B945D80E-35CF-4D59-ADAA-64AFA3E30887}" type="slidenum">
              <a:rPr lang="ru-RU"/>
              <a:pPr/>
              <a:t>6</a:t>
            </a:fld>
            <a:endParaRPr lang="ru-RU"/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fld id="{28AC50DD-4C63-40C8-9CE3-6D0773002642}" type="slidenum">
              <a:rPr lang="ru-RU" sz="1400">
                <a:solidFill>
                  <a:srgbClr val="000000"/>
                </a:solidFill>
                <a:latin typeface="Times New Roman" pitchFamily="16" charset="0"/>
                <a:cs typeface="Segoe UI" charset="0"/>
              </a:rPr>
              <a:pPr algn="r"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SzPct val="100000"/>
                <a:tabLst>
                  <a:tab pos="0" algn="l"/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  <a:tab pos="7637463" algn="l"/>
                  <a:tab pos="8086725" algn="l"/>
                  <a:tab pos="8535988" algn="l"/>
                  <a:tab pos="8985250" algn="l"/>
                  <a:tab pos="9434513" algn="l"/>
                  <a:tab pos="9883775" algn="l"/>
                  <a:tab pos="10333038" algn="l"/>
                  <a:tab pos="10782300" algn="l"/>
                </a:tabLst>
              </a:pPr>
              <a:t>6</a:t>
            </a:fld>
            <a:endParaRPr lang="ru-RU" sz="1400">
              <a:solidFill>
                <a:srgbClr val="000000"/>
              </a:solidFill>
              <a:latin typeface="Times New Roman" pitchFamily="16" charset="0"/>
              <a:cs typeface="Segoe UI" charset="0"/>
            </a:endParaRPr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95325"/>
            <a:ext cx="4953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9D26D1AD-8C83-4E54-905E-BA4002A5FA42}" type="slidenum">
              <a:rPr lang="ru-RU"/>
              <a:pPr/>
              <a:t>7</a:t>
            </a:fld>
            <a:endParaRPr lang="ru-RU"/>
          </a:p>
        </p:txBody>
      </p:sp>
      <p:sp>
        <p:nvSpPr>
          <p:cNvPr id="337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5825" y="812800"/>
            <a:ext cx="5786438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37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CAA813F5-5B20-4220-8661-0D0EA29FB6E7}" type="slidenum">
              <a:rPr lang="ru-RU"/>
              <a:pPr/>
              <a:t>8</a:t>
            </a:fld>
            <a:endParaRPr lang="ru-RU"/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fld id="{6C1ACBEE-6036-4B5A-B266-258F92B3025F}" type="slidenum">
              <a:rPr lang="ru-RU" sz="1400">
                <a:solidFill>
                  <a:srgbClr val="000000"/>
                </a:solidFill>
                <a:latin typeface="Times New Roman" pitchFamily="16" charset="0"/>
                <a:cs typeface="Segoe UI" charset="0"/>
              </a:rPr>
              <a:pPr algn="r"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SzPct val="100000"/>
                <a:tabLst>
                  <a:tab pos="0" algn="l"/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  <a:tab pos="7637463" algn="l"/>
                  <a:tab pos="8086725" algn="l"/>
                  <a:tab pos="8535988" algn="l"/>
                  <a:tab pos="8985250" algn="l"/>
                  <a:tab pos="9434513" algn="l"/>
                  <a:tab pos="9883775" algn="l"/>
                  <a:tab pos="10333038" algn="l"/>
                  <a:tab pos="10782300" algn="l"/>
                </a:tabLst>
              </a:pPr>
              <a:t>8</a:t>
            </a:fld>
            <a:endParaRPr lang="ru-RU" sz="1400">
              <a:solidFill>
                <a:srgbClr val="000000"/>
              </a:solidFill>
              <a:latin typeface="Times New Roman" pitchFamily="16" charset="0"/>
              <a:cs typeface="Segoe UI" charset="0"/>
            </a:endParaRPr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4238" y="812800"/>
            <a:ext cx="57912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9478A102-4EBF-46C2-B068-3074D638806D}" type="slidenum">
              <a:rPr lang="ru-RU"/>
              <a:pPr/>
              <a:t>9</a:t>
            </a:fld>
            <a:endParaRPr lang="ru-RU"/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fld id="{4398E516-E4AC-4886-96A5-93BFF3BD15B4}" type="slidenum">
              <a:rPr lang="ru-RU" sz="1400">
                <a:solidFill>
                  <a:srgbClr val="000000"/>
                </a:solidFill>
                <a:latin typeface="Times New Roman" pitchFamily="16" charset="0"/>
                <a:cs typeface="Segoe UI" charset="0"/>
              </a:rPr>
              <a:pPr algn="r"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SzPct val="100000"/>
                <a:tabLst>
                  <a:tab pos="0" algn="l"/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  <a:tab pos="7637463" algn="l"/>
                  <a:tab pos="8086725" algn="l"/>
                  <a:tab pos="8535988" algn="l"/>
                  <a:tab pos="8985250" algn="l"/>
                  <a:tab pos="9434513" algn="l"/>
                  <a:tab pos="9883775" algn="l"/>
                  <a:tab pos="10333038" algn="l"/>
                  <a:tab pos="10782300" algn="l"/>
                </a:tabLst>
              </a:pPr>
              <a:t>9</a:t>
            </a:fld>
            <a:endParaRPr lang="ru-RU" sz="1400">
              <a:solidFill>
                <a:srgbClr val="000000"/>
              </a:solidFill>
              <a:latin typeface="Times New Roman" pitchFamily="16" charset="0"/>
              <a:cs typeface="Segoe UI" charset="0"/>
            </a:endParaRPr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4238" y="812800"/>
            <a:ext cx="57912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94CA57E5-5ED1-4619-B031-D83B603046B3}" type="slidenum">
              <a:rPr lang="ru-RU"/>
              <a:pPr/>
              <a:t>10</a:t>
            </a:fld>
            <a:endParaRPr lang="ru-RU"/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fld id="{B3E6FA5C-9ACA-4979-A0EC-A8B8BCBFDCFB}" type="slidenum">
              <a:rPr lang="ru-RU" sz="1400">
                <a:solidFill>
                  <a:srgbClr val="000000"/>
                </a:solidFill>
                <a:latin typeface="Times New Roman" pitchFamily="16" charset="0"/>
                <a:cs typeface="Segoe UI" charset="0"/>
              </a:rPr>
              <a:pPr algn="r"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SzPct val="100000"/>
                <a:tabLst>
                  <a:tab pos="0" algn="l"/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  <a:tab pos="7637463" algn="l"/>
                  <a:tab pos="8086725" algn="l"/>
                  <a:tab pos="8535988" algn="l"/>
                  <a:tab pos="8985250" algn="l"/>
                  <a:tab pos="9434513" algn="l"/>
                  <a:tab pos="9883775" algn="l"/>
                  <a:tab pos="10333038" algn="l"/>
                  <a:tab pos="10782300" algn="l"/>
                </a:tabLst>
              </a:pPr>
              <a:t>10</a:t>
            </a:fld>
            <a:endParaRPr lang="ru-RU" sz="1400">
              <a:solidFill>
                <a:srgbClr val="000000"/>
              </a:solidFill>
              <a:latin typeface="Times New Roman" pitchFamily="16" charset="0"/>
              <a:cs typeface="Segoe UI" charset="0"/>
            </a:endParaRPr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4238" y="812800"/>
            <a:ext cx="57912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3C1D10FC-F911-43C3-8C60-0F6A3FD30A12}" type="slidenum">
              <a:rPr lang="ru-RU"/>
              <a:pPr/>
              <a:t>11</a:t>
            </a:fld>
            <a:endParaRPr lang="ru-RU"/>
          </a:p>
        </p:txBody>
      </p:sp>
      <p:sp>
        <p:nvSpPr>
          <p:cNvPr id="3789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fld id="{CDFC7C01-EEEE-46D8-99AA-FDB22520F601}" type="slidenum">
              <a:rPr lang="ru-RU" sz="1400">
                <a:solidFill>
                  <a:srgbClr val="000000"/>
                </a:solidFill>
                <a:latin typeface="Times New Roman" pitchFamily="16" charset="0"/>
                <a:cs typeface="Segoe UI" charset="0"/>
              </a:rPr>
              <a:pPr algn="r"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SzPct val="100000"/>
                <a:tabLst>
                  <a:tab pos="0" algn="l"/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  <a:tab pos="7637463" algn="l"/>
                  <a:tab pos="8086725" algn="l"/>
                  <a:tab pos="8535988" algn="l"/>
                  <a:tab pos="8985250" algn="l"/>
                  <a:tab pos="9434513" algn="l"/>
                  <a:tab pos="9883775" algn="l"/>
                  <a:tab pos="10333038" algn="l"/>
                  <a:tab pos="10782300" algn="l"/>
                </a:tabLst>
              </a:pPr>
              <a:t>11</a:t>
            </a:fld>
            <a:endParaRPr lang="ru-RU" sz="1400">
              <a:solidFill>
                <a:srgbClr val="000000"/>
              </a:solidFill>
              <a:latin typeface="Times New Roman" pitchFamily="16" charset="0"/>
              <a:cs typeface="Segoe UI" charset="0"/>
            </a:endParaRPr>
          </a:p>
        </p:txBody>
      </p:sp>
      <p:sp>
        <p:nvSpPr>
          <p:cNvPr id="378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95325"/>
            <a:ext cx="4953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17D96AB7-DE2F-458B-B055-67469F0443A5}" type="slidenum">
              <a:rPr lang="ru-RU"/>
              <a:pPr/>
              <a:t>12</a:t>
            </a:fld>
            <a:endParaRPr lang="ru-RU"/>
          </a:p>
        </p:txBody>
      </p:sp>
      <p:sp>
        <p:nvSpPr>
          <p:cNvPr id="3891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fld id="{C26C8689-F898-4CA6-AA58-8E492192849B}" type="slidenum">
              <a:rPr lang="ru-RU" sz="1400">
                <a:solidFill>
                  <a:srgbClr val="000000"/>
                </a:solidFill>
                <a:latin typeface="Times New Roman" pitchFamily="16" charset="0"/>
                <a:cs typeface="Segoe UI" charset="0"/>
              </a:rPr>
              <a:pPr algn="r"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SzPct val="100000"/>
                <a:tabLst>
                  <a:tab pos="0" algn="l"/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  <a:tab pos="7637463" algn="l"/>
                  <a:tab pos="8086725" algn="l"/>
                  <a:tab pos="8535988" algn="l"/>
                  <a:tab pos="8985250" algn="l"/>
                  <a:tab pos="9434513" algn="l"/>
                  <a:tab pos="9883775" algn="l"/>
                  <a:tab pos="10333038" algn="l"/>
                  <a:tab pos="10782300" algn="l"/>
                </a:tabLst>
              </a:pPr>
              <a:t>12</a:t>
            </a:fld>
            <a:endParaRPr lang="ru-RU" sz="1400">
              <a:solidFill>
                <a:srgbClr val="000000"/>
              </a:solidFill>
              <a:latin typeface="Times New Roman" pitchFamily="16" charset="0"/>
              <a:cs typeface="Segoe UI" charset="0"/>
            </a:endParaRPr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95325"/>
            <a:ext cx="4953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1670EDA6-D771-4D84-A62E-FC6C779599F5}" type="slidenum">
              <a:rPr lang="ru-RU"/>
              <a:pPr/>
              <a:t>13</a:t>
            </a:fld>
            <a:endParaRPr lang="ru-RU"/>
          </a:p>
        </p:txBody>
      </p:sp>
      <p:sp>
        <p:nvSpPr>
          <p:cNvPr id="3993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fld id="{D6CB4CBE-8B0F-4B93-A3B8-551C225933E8}" type="slidenum">
              <a:rPr lang="ru-RU" sz="1400">
                <a:solidFill>
                  <a:srgbClr val="000000"/>
                </a:solidFill>
                <a:latin typeface="Times New Roman" pitchFamily="16" charset="0"/>
                <a:cs typeface="Segoe UI" charset="0"/>
              </a:rPr>
              <a:pPr algn="r"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SzPct val="100000"/>
                <a:tabLst>
                  <a:tab pos="0" algn="l"/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  <a:tab pos="7637463" algn="l"/>
                  <a:tab pos="8086725" algn="l"/>
                  <a:tab pos="8535988" algn="l"/>
                  <a:tab pos="8985250" algn="l"/>
                  <a:tab pos="9434513" algn="l"/>
                  <a:tab pos="9883775" algn="l"/>
                  <a:tab pos="10333038" algn="l"/>
                  <a:tab pos="10782300" algn="l"/>
                </a:tabLst>
              </a:pPr>
              <a:t>13</a:t>
            </a:fld>
            <a:endParaRPr lang="ru-RU" sz="1400">
              <a:solidFill>
                <a:srgbClr val="000000"/>
              </a:solidFill>
              <a:latin typeface="Times New Roman" pitchFamily="16" charset="0"/>
              <a:cs typeface="Segoe UI" charset="0"/>
            </a:endParaRPr>
          </a:p>
        </p:txBody>
      </p:sp>
      <p:sp>
        <p:nvSpPr>
          <p:cNvPr id="399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  <p:sp>
        <p:nvSpPr>
          <p:cNvPr id="39942" name="Text Box 4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spcBef>
                <a:spcPts val="25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fld id="{CD0A34D0-6492-40D2-A04E-9E39BD16C6AE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 eaLnBrk="1" hangingPunct="1">
                <a:spcBef>
                  <a:spcPts val="25"/>
                </a:spcBef>
                <a:spcAft>
                  <a:spcPts val="25"/>
                </a:spcAft>
                <a:buSzPct val="100000"/>
                <a:tabLst>
                  <a:tab pos="0" algn="l"/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  <a:tab pos="7637463" algn="l"/>
                  <a:tab pos="8086725" algn="l"/>
                  <a:tab pos="8535988" algn="l"/>
                  <a:tab pos="8985250" algn="l"/>
                  <a:tab pos="9434513" algn="l"/>
                  <a:tab pos="9883775" algn="l"/>
                  <a:tab pos="10333038" algn="l"/>
                  <a:tab pos="10782300" algn="l"/>
                </a:tabLst>
              </a:pPr>
              <a:t>13</a:t>
            </a:fld>
            <a:endParaRPr lang="ru-RU" sz="120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A73D2F4E-2C11-4588-BEC3-3299A09FACD4}" type="slidenum">
              <a:rPr lang="ru-RU"/>
              <a:pPr/>
              <a:t>18</a:t>
            </a:fld>
            <a:endParaRPr lang="ru-RU"/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fld id="{A44E4042-FB7E-4AB1-8198-C9C0B8C3123F}" type="slidenum">
              <a:rPr lang="ru-RU" sz="1400">
                <a:solidFill>
                  <a:srgbClr val="000000"/>
                </a:solidFill>
                <a:latin typeface="Times New Roman" pitchFamily="16" charset="0"/>
                <a:cs typeface="Segoe UI" charset="0"/>
              </a:rPr>
              <a:pPr algn="r"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SzPct val="100000"/>
                <a:tabLst>
                  <a:tab pos="0" algn="l"/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  <a:tab pos="7637463" algn="l"/>
                  <a:tab pos="8086725" algn="l"/>
                  <a:tab pos="8535988" algn="l"/>
                  <a:tab pos="8985250" algn="l"/>
                  <a:tab pos="9434513" algn="l"/>
                  <a:tab pos="9883775" algn="l"/>
                  <a:tab pos="10333038" algn="l"/>
                  <a:tab pos="10782300" algn="l"/>
                </a:tabLst>
              </a:pPr>
              <a:t>18</a:t>
            </a:fld>
            <a:endParaRPr lang="ru-RU" sz="1400">
              <a:solidFill>
                <a:srgbClr val="000000"/>
              </a:solidFill>
              <a:latin typeface="Times New Roman" pitchFamily="16" charset="0"/>
              <a:cs typeface="Segoe UI" charset="0"/>
            </a:endParaRPr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4238" y="812800"/>
            <a:ext cx="57912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B1AEC7EC-0F78-43A3-A509-651769BA2471}" type="slidenum">
              <a:rPr lang="ru-RU"/>
              <a:pPr/>
              <a:t>20</a:t>
            </a:fld>
            <a:endParaRPr lang="ru-RU"/>
          </a:p>
        </p:txBody>
      </p:sp>
      <p:sp>
        <p:nvSpPr>
          <p:cNvPr id="4198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fld id="{3AAC2C92-3DA7-4FB3-8B6A-34FFBB20A178}" type="slidenum">
              <a:rPr lang="ru-RU" sz="1400">
                <a:solidFill>
                  <a:srgbClr val="000000"/>
                </a:solidFill>
                <a:latin typeface="Times New Roman" pitchFamily="16" charset="0"/>
                <a:cs typeface="Segoe UI" charset="0"/>
              </a:rPr>
              <a:pPr algn="r"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SzPct val="100000"/>
                <a:tabLst>
                  <a:tab pos="0" algn="l"/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  <a:tab pos="7637463" algn="l"/>
                  <a:tab pos="8086725" algn="l"/>
                  <a:tab pos="8535988" algn="l"/>
                  <a:tab pos="8985250" algn="l"/>
                  <a:tab pos="9434513" algn="l"/>
                  <a:tab pos="9883775" algn="l"/>
                  <a:tab pos="10333038" algn="l"/>
                  <a:tab pos="10782300" algn="l"/>
                </a:tabLst>
              </a:pPr>
              <a:t>20</a:t>
            </a:fld>
            <a:endParaRPr lang="ru-RU" sz="1400">
              <a:solidFill>
                <a:srgbClr val="000000"/>
              </a:solidFill>
              <a:latin typeface="Times New Roman" pitchFamily="16" charset="0"/>
              <a:cs typeface="Segoe UI" charset="0"/>
            </a:endParaRPr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95325"/>
            <a:ext cx="4953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6C984B0D-6DF5-43F6-987A-0BBD4737A79D}" type="slidenum">
              <a:rPr lang="ru-RU"/>
              <a:pPr/>
              <a:t>22</a:t>
            </a:fld>
            <a:endParaRPr lang="ru-RU"/>
          </a:p>
        </p:txBody>
      </p:sp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fld id="{027E57C8-0E04-40D3-B326-20EF2BFE2AD2}" type="slidenum">
              <a:rPr lang="ru-RU" sz="1400">
                <a:solidFill>
                  <a:srgbClr val="000000"/>
                </a:solidFill>
                <a:latin typeface="Times New Roman" pitchFamily="16" charset="0"/>
                <a:cs typeface="Segoe UI" charset="0"/>
              </a:rPr>
              <a:pPr algn="r" eaLnBrk="1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SzPct val="100000"/>
                <a:tabLst>
                  <a:tab pos="0" algn="l"/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  <a:tab pos="7637463" algn="l"/>
                  <a:tab pos="8086725" algn="l"/>
                  <a:tab pos="8535988" algn="l"/>
                  <a:tab pos="8985250" algn="l"/>
                  <a:tab pos="9434513" algn="l"/>
                  <a:tab pos="9883775" algn="l"/>
                  <a:tab pos="10333038" algn="l"/>
                  <a:tab pos="10782300" algn="l"/>
                </a:tabLst>
              </a:pPr>
              <a:t>22</a:t>
            </a:fld>
            <a:endParaRPr lang="ru-RU" sz="1400">
              <a:solidFill>
                <a:srgbClr val="000000"/>
              </a:solidFill>
              <a:latin typeface="Times New Roman" pitchFamily="16" charset="0"/>
              <a:cs typeface="Segoe UI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95325"/>
            <a:ext cx="4953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6B17BD06-4626-4E53-9DAE-EF06E6CA8FB3}" type="slidenum">
              <a:rPr lang="ru-RU"/>
              <a:pPr/>
              <a:t>23</a:t>
            </a:fld>
            <a:endParaRPr lang="ru-RU"/>
          </a:p>
        </p:txBody>
      </p:sp>
      <p:sp>
        <p:nvSpPr>
          <p:cNvPr id="440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5825" y="812800"/>
            <a:ext cx="5786438" cy="40068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40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089" y="1122363"/>
            <a:ext cx="742982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089" y="3602038"/>
            <a:ext cx="742982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511CAA-3E0A-41DA-8C1B-CA0AFEE98D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4267E-D68D-4AC9-B3E6-81BC6C822A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790" y="1709739"/>
            <a:ext cx="854410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790" y="4589464"/>
            <a:ext cx="854410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43690-EA37-46D4-9C22-2FA8EA6BCE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236" y="2143126"/>
            <a:ext cx="4393926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2970" y="2143126"/>
            <a:ext cx="4395215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71371-60BF-45C6-B833-7688CD5CF9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239" y="365126"/>
            <a:ext cx="854410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239" y="1681163"/>
            <a:ext cx="419015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239" y="2505075"/>
            <a:ext cx="419015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5550" y="1681163"/>
            <a:ext cx="42107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5550" y="2505075"/>
            <a:ext cx="42107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9AFB1-7C56-4AAB-988D-1B1AC0837B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E1CEC-B26C-4EC3-8952-3BA1865E61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5BF017-FF8A-49CB-83C8-1FB3ABDF0B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240" y="457200"/>
            <a:ext cx="319452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0792" y="987426"/>
            <a:ext cx="501554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240" y="2057400"/>
            <a:ext cx="319452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2D4258-7D1F-46BC-B30F-3331A8FAB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240" y="457200"/>
            <a:ext cx="319452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0792" y="987426"/>
            <a:ext cx="501554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240" y="2057400"/>
            <a:ext cx="319452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532AD-8361-41BC-9EFD-77EF5A457B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B17E1-FF8D-4ADA-8B79-02619634C2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0915" y="274638"/>
            <a:ext cx="2227270" cy="63928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236" y="274638"/>
            <a:ext cx="6561870" cy="63928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6C675-1837-4160-B580-64F3A7D7FC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089" y="1122363"/>
            <a:ext cx="742982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089" y="3602038"/>
            <a:ext cx="742982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C725B-98DD-48F5-BBE9-9724D4029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BDD61-6404-47B4-B0B4-EEF6B0A513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790" y="1709739"/>
            <a:ext cx="854410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790" y="4589464"/>
            <a:ext cx="854410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1CC06-0098-46BC-A867-716AFB2278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236" y="2143126"/>
            <a:ext cx="4393926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2970" y="2143126"/>
            <a:ext cx="4395215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4307F-0565-4B6F-BADB-20C8C2F22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239" y="365126"/>
            <a:ext cx="854410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239" y="1681163"/>
            <a:ext cx="419015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239" y="2505075"/>
            <a:ext cx="419015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5550" y="1681163"/>
            <a:ext cx="42107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5550" y="2505075"/>
            <a:ext cx="42107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1DDDF-96C1-4D21-80D8-E4E5AE8FB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C0D24-497D-4239-9B44-218767FC40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430751-1E13-4872-A857-5910EBA6F9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240" y="457200"/>
            <a:ext cx="319452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0792" y="987426"/>
            <a:ext cx="501554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240" y="2057400"/>
            <a:ext cx="319452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CB1B2-A1BE-40FB-978B-8A5FB794C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240" y="457200"/>
            <a:ext cx="319452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0792" y="987426"/>
            <a:ext cx="501554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240" y="2057400"/>
            <a:ext cx="319452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6D3E9-E9AF-4A7F-B2AE-23C4BD17BD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43B82-C37E-407C-B550-6CFB94922A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0915" y="274638"/>
            <a:ext cx="2227270" cy="63928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236" y="274638"/>
            <a:ext cx="6561870" cy="63928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0317B-7186-4DEE-95AF-A24368159F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95236" y="274638"/>
            <a:ext cx="8912950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заглавия щёлкните мышью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236" y="2143126"/>
            <a:ext cx="8912950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щёлкните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95236" y="6356350"/>
            <a:ext cx="230981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spcBef>
                <a:spcPts val="13"/>
              </a:spcBef>
              <a:spcAft>
                <a:spcPts val="13"/>
              </a:spcAft>
              <a:buClrTx/>
              <a:buSzPct val="100000"/>
              <a:buFontTx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 sz="1200">
                <a:solidFill>
                  <a:srgbClr val="898989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384109" y="6356351"/>
            <a:ext cx="3136491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098376" y="6356350"/>
            <a:ext cx="230981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D041183-08A3-40F3-8FE5-00EDE8F6F2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879131" y="6516688"/>
            <a:ext cx="3203675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spcBef>
                <a:spcPts val="13"/>
              </a:spcBef>
              <a:spcAft>
                <a:spcPts val="13"/>
              </a:spcAft>
              <a:buSzPct val="100000"/>
              <a:defRPr/>
            </a:pPr>
            <a:r>
              <a:rPr lang="en-US" smtClean="0">
                <a:latin typeface="Calibri" panose="020F0502020204030204" pitchFamily="34" charset="0"/>
              </a:rPr>
              <a:t>http://presentation-creation.ru/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449263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2pPr>
      <a:lvl3pPr algn="ctr" defTabSz="449263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3pPr>
      <a:lvl4pPr algn="ctr" defTabSz="449263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4pPr>
      <a:lvl5pPr algn="ctr" defTabSz="449263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5pPr>
      <a:lvl6pPr marL="2514600" indent="-228600" algn="ctr" defTabSz="449263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6pPr>
      <a:lvl7pPr marL="2971800" indent="-228600" algn="ctr" defTabSz="449263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7pPr>
      <a:lvl8pPr marL="3429000" indent="-228600" algn="ctr" defTabSz="449263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8pPr>
      <a:lvl9pPr marL="3886200" indent="-228600" algn="ctr" defTabSz="449263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eaLnBrk="0" fontAlgn="base" hangingPunct="0">
        <a:spcBef>
          <a:spcPts val="8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•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–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»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879131" y="6516688"/>
            <a:ext cx="3203675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spcBef>
                <a:spcPts val="13"/>
              </a:spcBef>
              <a:spcAft>
                <a:spcPts val="13"/>
              </a:spcAft>
              <a:buSzPct val="100000"/>
              <a:defRPr/>
            </a:pPr>
            <a:r>
              <a:rPr lang="en-US" smtClean="0">
                <a:latin typeface="Calibri" panose="020F0502020204030204" pitchFamily="34" charset="0"/>
              </a:rPr>
              <a:t>http://presentation-creation.ru/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236" y="274638"/>
            <a:ext cx="8912950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заглавия щёлкните мышью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236" y="2143126"/>
            <a:ext cx="8912950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щёлкните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95236" y="6356350"/>
            <a:ext cx="230981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spcBef>
                <a:spcPts val="13"/>
              </a:spcBef>
              <a:spcAft>
                <a:spcPts val="13"/>
              </a:spcAft>
              <a:buClrTx/>
              <a:buSzPct val="100000"/>
              <a:buFontTx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 sz="1200">
                <a:solidFill>
                  <a:srgbClr val="898989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3384109" y="6356351"/>
            <a:ext cx="3136491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098376" y="6356350"/>
            <a:ext cx="230981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E0727AF-3B79-45E8-B098-D186027B4B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49263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2pPr>
      <a:lvl3pPr algn="ctr" defTabSz="449263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3pPr>
      <a:lvl4pPr algn="ctr" defTabSz="449263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4pPr>
      <a:lvl5pPr algn="ctr" defTabSz="449263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5pPr>
      <a:lvl6pPr marL="2514600" indent="-228600" algn="ctr" defTabSz="449263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6pPr>
      <a:lvl7pPr marL="2971800" indent="-228600" algn="ctr" defTabSz="449263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7pPr>
      <a:lvl8pPr marL="3429000" indent="-228600" algn="ctr" defTabSz="449263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8pPr>
      <a:lvl9pPr marL="3886200" indent="-228600" algn="ctr" defTabSz="449263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eaLnBrk="0" fontAlgn="base" hangingPunct="0">
        <a:spcBef>
          <a:spcPts val="8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•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–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»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74995" y="-266700"/>
            <a:ext cx="7545893" cy="2219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70015"/>
              </a:srgbClr>
            </a:outerShdw>
          </a:effectLst>
        </p:spPr>
      </p:pic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1150391" y="1987550"/>
            <a:ext cx="7896685" cy="2686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400" b="1">
                <a:solidFill>
                  <a:srgbClr val="C00000"/>
                </a:solidFill>
                <a:latin typeface="Calibri" pitchFamily="34" charset="0"/>
              </a:rPr>
              <a:t>Принципы здорового питания детей и подростков</a:t>
            </a:r>
          </a:p>
        </p:txBody>
      </p:sp>
      <p:sp>
        <p:nvSpPr>
          <p:cNvPr id="4100" name="Text Box 3"/>
          <p:cNvSpPr txBox="1">
            <a:spLocks noChangeArrowheads="1"/>
          </p:cNvSpPr>
          <p:nvPr/>
        </p:nvSpPr>
        <p:spPr bwMode="auto">
          <a:xfrm>
            <a:off x="2144731" y="5445125"/>
            <a:ext cx="7428532" cy="1081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ctr" eaLnBrk="1" hangingPunct="1">
              <a:spcBef>
                <a:spcPts val="713"/>
              </a:spcBef>
              <a:spcAft>
                <a:spcPts val="13"/>
              </a:spcAft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>
                <a:solidFill>
                  <a:srgbClr val="0D0D0D"/>
                </a:solidFill>
                <a:latin typeface="Calibri" pitchFamily="34" charset="0"/>
              </a:rPr>
              <a:t>По материалам, предоставленным специалистом Центра здоровья для детей ГБУЗ ДГБ № 3</a:t>
            </a:r>
          </a:p>
        </p:txBody>
      </p:sp>
      <p:pic>
        <p:nvPicPr>
          <p:cNvPr id="4101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50391" y="298450"/>
            <a:ext cx="1227771" cy="1100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"/>
          <p:cNvSpPr txBox="1">
            <a:spLocks noChangeArrowheads="1"/>
          </p:cNvSpPr>
          <p:nvPr/>
        </p:nvSpPr>
        <p:spPr bwMode="auto">
          <a:xfrm>
            <a:off x="2532923" y="333375"/>
            <a:ext cx="7135776" cy="12398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</a:tabLst>
            </a:pPr>
            <a:r>
              <a:rPr lang="ru-RU" sz="4000">
                <a:solidFill>
                  <a:srgbClr val="000000"/>
                </a:solidFill>
                <a:latin typeface="Bookman Old Style" pitchFamily="18" charset="0"/>
              </a:rPr>
              <a:t>Здоровье  начинается с правильного питания</a:t>
            </a:r>
          </a:p>
        </p:txBody>
      </p:sp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238092" y="2000240"/>
            <a:ext cx="9405606" cy="457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549275" indent="-411163" eaLnBrk="1" hangingPunct="1">
              <a:lnSpc>
                <a:spcPct val="150000"/>
              </a:lnSpc>
              <a:spcBef>
                <a:spcPts val="13"/>
              </a:spcBef>
              <a:spcAft>
                <a:spcPts val="25"/>
              </a:spcAft>
              <a:buClr>
                <a:srgbClr val="F9F9F9"/>
              </a:buClr>
              <a:buSzPct val="65000"/>
              <a:buFont typeface="Wingdings 2" charset="2"/>
              <a:buChar char="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</a:pPr>
            <a:r>
              <a:rPr lang="ru-RU" sz="2400" dirty="0">
                <a:solidFill>
                  <a:srgbClr val="0D0D0D"/>
                </a:solidFill>
                <a:latin typeface="Gill Sans MT" charset="0"/>
              </a:rPr>
              <a:t>Здоровое Питание ― это питание, которое обеспечивает рост, нормальное развитие человека, способствующее укреплению и сохранению его здоровья и профилактике заболеваний. </a:t>
            </a:r>
          </a:p>
          <a:p>
            <a:pPr marL="549275" indent="-411163" eaLnBrk="1" hangingPunct="1">
              <a:lnSpc>
                <a:spcPct val="150000"/>
              </a:lnSpc>
              <a:spcBef>
                <a:spcPts val="13"/>
              </a:spcBef>
              <a:spcAft>
                <a:spcPts val="25"/>
              </a:spcAft>
              <a:buClr>
                <a:srgbClr val="F9F9F9"/>
              </a:buClr>
              <a:buSzPct val="65000"/>
              <a:buFont typeface="Wingdings 2" charset="2"/>
              <a:buChar char="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</a:pPr>
            <a:r>
              <a:rPr lang="ru-RU" sz="2400" dirty="0">
                <a:solidFill>
                  <a:srgbClr val="0D0D0D"/>
                </a:solidFill>
                <a:latin typeface="Gill Sans MT" charset="0"/>
              </a:rPr>
              <a:t>Питание должно быть разнообразным</a:t>
            </a:r>
          </a:p>
          <a:p>
            <a:pPr marL="549275" indent="-411163" eaLnBrk="1" hangingPunct="1">
              <a:lnSpc>
                <a:spcPct val="150000"/>
              </a:lnSpc>
              <a:spcBef>
                <a:spcPts val="13"/>
              </a:spcBef>
              <a:spcAft>
                <a:spcPts val="25"/>
              </a:spcAft>
              <a:buClr>
                <a:srgbClr val="F9F9F9"/>
              </a:buClr>
              <a:buSzPct val="65000"/>
              <a:buFont typeface="Wingdings 2" charset="2"/>
              <a:buChar char="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</a:pPr>
            <a:r>
              <a:rPr lang="ru-RU" sz="2400" dirty="0">
                <a:solidFill>
                  <a:srgbClr val="0D0D0D"/>
                </a:solidFill>
                <a:latin typeface="Gill Sans MT" charset="0"/>
              </a:rPr>
              <a:t>Питание должно быть регулярным</a:t>
            </a:r>
          </a:p>
          <a:p>
            <a:pPr marL="549275" indent="-411163" eaLnBrk="1" hangingPunct="1">
              <a:lnSpc>
                <a:spcPct val="150000"/>
              </a:lnSpc>
              <a:spcBef>
                <a:spcPts val="13"/>
              </a:spcBef>
              <a:spcAft>
                <a:spcPts val="25"/>
              </a:spcAft>
              <a:buClr>
                <a:srgbClr val="F9F9F9"/>
              </a:buClr>
              <a:buSzPct val="65000"/>
              <a:buFont typeface="Wingdings 2" charset="2"/>
              <a:buChar char="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</a:tabLst>
            </a:pPr>
            <a:r>
              <a:rPr lang="ru-RU" sz="2400" dirty="0">
                <a:solidFill>
                  <a:srgbClr val="0D0D0D"/>
                </a:solidFill>
                <a:latin typeface="Gill Sans MT" charset="0"/>
              </a:rPr>
              <a:t>Питание должно восполнять ежедневные траты энергии</a:t>
            </a:r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2122" y="285751"/>
            <a:ext cx="1493445" cy="1338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/>
          <p:cNvSpPr txBox="1">
            <a:spLocks noChangeArrowheads="1"/>
          </p:cNvSpPr>
          <p:nvPr/>
        </p:nvSpPr>
        <p:spPr bwMode="auto">
          <a:xfrm>
            <a:off x="2670920" y="274638"/>
            <a:ext cx="6738555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400">
                <a:solidFill>
                  <a:srgbClr val="000000"/>
                </a:solidFill>
                <a:latin typeface="Calibri" pitchFamily="34" charset="0"/>
              </a:rPr>
              <a:t>Питьевой режим. Вода.</a:t>
            </a:r>
          </a:p>
        </p:txBody>
      </p:sp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666720" y="2301875"/>
            <a:ext cx="6357982" cy="440338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000" dirty="0">
                <a:solidFill>
                  <a:srgbClr val="0D0D0D"/>
                </a:solidFill>
                <a:latin typeface="Times New Roman" pitchFamily="16" charset="0"/>
                <a:cs typeface="Times New Roman" pitchFamily="16" charset="0"/>
              </a:rPr>
              <a:t>Соблюдение водного баланса является важным условием сохранения здоровья. Вода доставляет в клетки организма витамины, минеральные соли, выводит шлаки. </a:t>
            </a:r>
          </a:p>
          <a:p>
            <a:pPr eaLnBrk="1"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000" dirty="0">
                <a:solidFill>
                  <a:srgbClr val="0D0D0D"/>
                </a:solidFill>
                <a:latin typeface="Times New Roman" pitchFamily="16" charset="0"/>
                <a:cs typeface="Times New Roman" pitchFamily="16" charset="0"/>
              </a:rPr>
              <a:t>Без воды не возможна регуляция теплообмена организма с окружающей средой и поддержание температуры тела.</a:t>
            </a:r>
          </a:p>
          <a:p>
            <a:pPr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6" charset="0"/>
              </a:rPr>
              <a:t>Вода является составной частью клеток и тканей, на ее долю приходится около 65% массы тела человека. </a:t>
            </a:r>
          </a:p>
          <a:p>
            <a:pPr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6" charset="0"/>
              </a:rPr>
              <a:t>Вода необходима и для выведения из организма конечных продуктов обмена.</a:t>
            </a:r>
          </a:p>
          <a:p>
            <a:pPr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6" charset="0"/>
              </a:rPr>
              <a:t>Дети теряют в сутки около 1,5–2 л воды. </a:t>
            </a:r>
          </a:p>
          <a:p>
            <a:pPr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6" charset="0"/>
              </a:rPr>
              <a:t>Дети старше 7-и лет в виде питья и с пищевыми продуктами должны употреблять около 50 мл воды на 1 кг массы тела.</a:t>
            </a:r>
          </a:p>
        </p:txBody>
      </p:sp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2122" y="285751"/>
            <a:ext cx="1493445" cy="1338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67578" y="2428868"/>
            <a:ext cx="2382887" cy="277335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4016051" y="0"/>
            <a:ext cx="5147096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</a:tabLst>
            </a:pPr>
            <a:r>
              <a:rPr lang="ru-RU" sz="4400">
                <a:solidFill>
                  <a:srgbClr val="000000"/>
                </a:solidFill>
                <a:latin typeface="Bookman Old Style" pitchFamily="18" charset="0"/>
              </a:rPr>
              <a:t>Режим питания</a:t>
            </a:r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506843" y="2133600"/>
            <a:ext cx="8891025" cy="3455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549275" indent="-342900" eaLnBrk="1" hangingPunct="1">
              <a:lnSpc>
                <a:spcPct val="15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Wingdings 2" charset="2"/>
              <a:buChar char="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</a:pPr>
            <a:r>
              <a:rPr lang="ru-RU" sz="2400" dirty="0">
                <a:solidFill>
                  <a:srgbClr val="000000"/>
                </a:solidFill>
                <a:latin typeface="Calibri" pitchFamily="34" charset="0"/>
              </a:rPr>
              <a:t>Режим питания предусматривает 4-5 приемов пищи в сутки каждые 4 часа.</a:t>
            </a:r>
          </a:p>
          <a:p>
            <a:pPr marL="549275" indent="-342900" eaLnBrk="1" hangingPunct="1">
              <a:lnSpc>
                <a:spcPct val="15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Wingdings 2" charset="2"/>
              <a:buChar char="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</a:pPr>
            <a:r>
              <a:rPr lang="ru-RU" sz="2400" dirty="0">
                <a:solidFill>
                  <a:srgbClr val="000000"/>
                </a:solidFill>
                <a:latin typeface="Calibri" pitchFamily="34" charset="0"/>
              </a:rPr>
              <a:t>Утром организм усиленно расходует энергию, так как в утренние часы дети наиболее активны. В первую половину дня предпочтительны продукты, богатые животным белком, а на ужин — молочно-растительные блюда.</a:t>
            </a:r>
          </a:p>
          <a:p>
            <a:pPr marL="549275" indent="-342900" eaLnBrk="1" hangingPunct="1">
              <a:lnSpc>
                <a:spcPct val="15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Wingdings 2" charset="2"/>
              <a:buChar char="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</a:pPr>
            <a:r>
              <a:rPr lang="ru-RU" sz="2400" dirty="0">
                <a:solidFill>
                  <a:srgbClr val="000000"/>
                </a:solidFill>
                <a:latin typeface="Calibri" pitchFamily="34" charset="0"/>
              </a:rPr>
              <a:t>Есть нужно не торопясь, хорошо пережевывая пищу</a:t>
            </a:r>
          </a:p>
          <a:p>
            <a:pPr marL="549275" indent="-342900" eaLnBrk="1" hangingPunct="1">
              <a:lnSpc>
                <a:spcPct val="15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Wingdings 2" charset="2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</a:tabLst>
            </a:pPr>
            <a:endParaRPr lang="ru-RU" sz="2600" dirty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2122" y="285751"/>
            <a:ext cx="1493445" cy="1338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1"/>
          <p:cNvSpPr txBox="1">
            <a:spLocks noChangeArrowheads="1"/>
          </p:cNvSpPr>
          <p:nvPr/>
        </p:nvSpPr>
        <p:spPr bwMode="auto">
          <a:xfrm>
            <a:off x="272122" y="1989138"/>
            <a:ext cx="5375369" cy="4525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549275" indent="-342900" eaLnBrk="1" hangingPunct="1">
              <a:lnSpc>
                <a:spcPct val="150000"/>
              </a:lnSpc>
              <a:spcBef>
                <a:spcPts val="13"/>
              </a:spcBef>
              <a:spcAft>
                <a:spcPts val="13"/>
              </a:spcAft>
              <a:buClr>
                <a:srgbClr val="F9F9F9"/>
              </a:buClr>
              <a:buSzPct val="65000"/>
              <a:buFont typeface="Wingdings 2" charset="2"/>
              <a:buChar char="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>
                <a:solidFill>
                  <a:srgbClr val="000000"/>
                </a:solidFill>
                <a:latin typeface="Calibri" pitchFamily="34" charset="0"/>
              </a:rPr>
              <a:t>Распределение калорийности питания детей/подростков в течение суток должно быть следующим: завтрак — 25%, обед — 35-40%, полдник — 10-15%, ужин — 25%.</a:t>
            </a:r>
          </a:p>
          <a:p>
            <a:pPr marL="549275" indent="-342900" eaLnBrk="1" hangingPunct="1">
              <a:lnSpc>
                <a:spcPct val="150000"/>
              </a:lnSpc>
              <a:spcBef>
                <a:spcPts val="13"/>
              </a:spcBef>
              <a:spcAft>
                <a:spcPts val="13"/>
              </a:spcAft>
              <a:buClr>
                <a:srgbClr val="F9F9F9"/>
              </a:buClr>
              <a:buSzPct val="65000"/>
              <a:buFont typeface="Wingdings 2" charset="2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800" b="1">
              <a:solidFill>
                <a:srgbClr val="000000"/>
              </a:solidFill>
              <a:latin typeface="Calibri" pitchFamily="34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096008" y="2714621"/>
          <a:ext cx="3368695" cy="2643206"/>
        </p:xfrm>
        <a:graphic>
          <a:graphicData uri="http://schemas.openxmlformats.org/presentationml/2006/ole">
            <p:oleObj spid="_x0000_s1026" r:id="rId4" imgW="4978902" imgH="4019404" progId="">
              <p:embed/>
            </p:oleObj>
          </a:graphicData>
        </a:graphic>
      </p:graphicFrame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72122" y="285751"/>
            <a:ext cx="1493445" cy="1338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15670" y="2636838"/>
            <a:ext cx="8190731" cy="3884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593725" indent="-457200" hangingPunct="1">
              <a:lnSpc>
                <a:spcPct val="90000"/>
              </a:lnSpc>
              <a:spcBef>
                <a:spcPts val="10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Wingdings" charset="2"/>
              <a:buChar char="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800">
                <a:solidFill>
                  <a:srgbClr val="000000"/>
                </a:solidFill>
                <a:latin typeface="Times New Roman" pitchFamily="16" charset="0"/>
              </a:rPr>
              <a:t>Калорийность рациона школьника (количество поступающей энергии с пищей) должно быть</a:t>
            </a:r>
          </a:p>
          <a:p>
            <a:pPr marL="593725" indent="-457200" hangingPunct="1">
              <a:lnSpc>
                <a:spcPct val="90000"/>
              </a:lnSpc>
              <a:spcBef>
                <a:spcPts val="10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Wingdings" charset="2"/>
              <a:buChar char="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800">
                <a:solidFill>
                  <a:srgbClr val="000000"/>
                </a:solidFill>
                <a:latin typeface="Times New Roman" pitchFamily="16" charset="0"/>
              </a:rPr>
              <a:t>7-10 лет – 2400 ккал/сутки</a:t>
            </a:r>
          </a:p>
          <a:p>
            <a:pPr marL="593725" indent="-457200" hangingPunct="1">
              <a:lnSpc>
                <a:spcPct val="90000"/>
              </a:lnSpc>
              <a:spcBef>
                <a:spcPts val="10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Wingdings" charset="2"/>
              <a:buChar char="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800">
                <a:solidFill>
                  <a:srgbClr val="000000"/>
                </a:solidFill>
                <a:latin typeface="Times New Roman" pitchFamily="16" charset="0"/>
              </a:rPr>
              <a:t>14-17 лет – 2600-3000 ккал/сутки</a:t>
            </a:r>
          </a:p>
          <a:p>
            <a:pPr marL="593725" indent="-457200" hangingPunct="1">
              <a:lnSpc>
                <a:spcPct val="90000"/>
              </a:lnSpc>
              <a:spcBef>
                <a:spcPts val="10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Wingdings" charset="2"/>
              <a:buChar char="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800">
                <a:solidFill>
                  <a:srgbClr val="000000"/>
                </a:solidFill>
                <a:latin typeface="Times New Roman" pitchFamily="16" charset="0"/>
              </a:rPr>
              <a:t>При физических нагрузках затраты энергии увеличиваются </a:t>
            </a:r>
          </a:p>
          <a:p>
            <a:pPr marL="593725" indent="-457200" hangingPunct="1">
              <a:lnSpc>
                <a:spcPct val="90000"/>
              </a:lnSpc>
              <a:spcBef>
                <a:spcPts val="10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Wingdings" charset="2"/>
              <a:buChar char="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800">
                <a:solidFill>
                  <a:srgbClr val="000000"/>
                </a:solidFill>
                <a:latin typeface="Times New Roman" pitchFamily="16" charset="0"/>
              </a:rPr>
              <a:t>на 300-500 ккал </a:t>
            </a:r>
          </a:p>
          <a:p>
            <a:pPr marL="593725" indent="-457200" eaLnBrk="1" hangingPunct="1">
              <a:spcBef>
                <a:spcPts val="588"/>
              </a:spcBef>
              <a:spcAft>
                <a:spcPts val="25"/>
              </a:spcAft>
              <a:buSzPct val="10000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endParaRPr lang="ru-RU" sz="28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2202767" y="115889"/>
            <a:ext cx="7838649" cy="9731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 eaLnBrk="1"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4400" b="1">
                <a:solidFill>
                  <a:srgbClr val="0D0D0D"/>
                </a:solidFill>
                <a:latin typeface="Times New Roman" pitchFamily="16" charset="0"/>
              </a:rPr>
              <a:t>Энергетическое равновесие - </a:t>
            </a:r>
            <a:r>
              <a:rPr lang="ru-RU" sz="2400">
                <a:solidFill>
                  <a:srgbClr val="000000"/>
                </a:solidFill>
                <a:latin typeface="Times New Roman" pitchFamily="16" charset="0"/>
              </a:rPr>
              <a:t>равновесие между энергией, поступающей с пищей, и энергией, расходуемой человеком в процессе жизнедеятельности.</a:t>
            </a:r>
          </a:p>
          <a:p>
            <a:pPr algn="ctr" eaLnBrk="1"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endParaRPr lang="ru-RU" sz="2400">
              <a:solidFill>
                <a:srgbClr val="000000"/>
              </a:solidFill>
              <a:latin typeface="Times New Roman" pitchFamily="16" charset="0"/>
            </a:endParaRPr>
          </a:p>
        </p:txBody>
      </p:sp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2122" y="285751"/>
            <a:ext cx="1493445" cy="1338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"/>
          <p:cNvSpPr>
            <a:spLocks noChangeArrowheads="1"/>
          </p:cNvSpPr>
          <p:nvPr/>
        </p:nvSpPr>
        <p:spPr bwMode="auto">
          <a:xfrm>
            <a:off x="1730745" y="365126"/>
            <a:ext cx="6610878" cy="976313"/>
          </a:xfrm>
          <a:prstGeom prst="flowChartAlternateProcess">
            <a:avLst/>
          </a:prstGeom>
          <a:solidFill>
            <a:srgbClr val="B83D68"/>
          </a:solidFill>
          <a:ln w="25560">
            <a:solidFill>
              <a:srgbClr val="862A4A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 sz="2800" b="1">
                <a:solidFill>
                  <a:srgbClr val="FFFFFF"/>
                </a:solidFill>
                <a:latin typeface="Calibri" pitchFamily="34" charset="0"/>
              </a:rPr>
              <a:t>для полноценного питания школьников продукты должны содержать </a:t>
            </a:r>
          </a:p>
        </p:txBody>
      </p:sp>
      <p:sp>
        <p:nvSpPr>
          <p:cNvPr id="9219" name="AutoShape 2"/>
          <p:cNvSpPr>
            <a:spLocks noChangeArrowheads="1"/>
          </p:cNvSpPr>
          <p:nvPr/>
        </p:nvSpPr>
        <p:spPr bwMode="auto">
          <a:xfrm>
            <a:off x="339185" y="1589089"/>
            <a:ext cx="2311099" cy="1423987"/>
          </a:xfrm>
          <a:prstGeom prst="flowChartAlternateProcess">
            <a:avLst/>
          </a:prstGeom>
          <a:solidFill>
            <a:srgbClr val="B83D68"/>
          </a:solidFill>
          <a:ln w="25560">
            <a:solidFill>
              <a:srgbClr val="862A4A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 sz="2800" b="1">
                <a:solidFill>
                  <a:srgbClr val="FFFFFF"/>
                </a:solidFill>
                <a:latin typeface="Calibri" pitchFamily="34" charset="0"/>
              </a:rPr>
              <a:t>Белки</a:t>
            </a:r>
            <a:r>
              <a:rPr lang="ru-RU" sz="2400">
                <a:solidFill>
                  <a:srgbClr val="FFFFFF"/>
                </a:solidFill>
                <a:latin typeface="Calibri" pitchFamily="34" charset="0"/>
              </a:rPr>
              <a:t> </a:t>
            </a:r>
          </a:p>
          <a:p>
            <a:pPr algn="ctr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>
                <a:solidFill>
                  <a:srgbClr val="FFFFFF"/>
                </a:solidFill>
                <a:latin typeface="Calibri" pitchFamily="34" charset="0"/>
              </a:rPr>
              <a:t>Строительные блоки всех живых организмов</a:t>
            </a:r>
          </a:p>
        </p:txBody>
      </p:sp>
      <p:sp>
        <p:nvSpPr>
          <p:cNvPr id="9220" name="AutoShape 3"/>
          <p:cNvSpPr>
            <a:spLocks noChangeArrowheads="1"/>
          </p:cNvSpPr>
          <p:nvPr/>
        </p:nvSpPr>
        <p:spPr bwMode="auto">
          <a:xfrm>
            <a:off x="3053953" y="1589088"/>
            <a:ext cx="3568533" cy="1962150"/>
          </a:xfrm>
          <a:prstGeom prst="flowChartAlternateProcess">
            <a:avLst/>
          </a:prstGeom>
          <a:solidFill>
            <a:srgbClr val="B83D68"/>
          </a:solidFill>
          <a:ln w="25560">
            <a:solidFill>
              <a:srgbClr val="862A4A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 sz="2800" b="1">
                <a:solidFill>
                  <a:srgbClr val="FFFFFF"/>
                </a:solidFill>
                <a:latin typeface="Calibri" pitchFamily="34" charset="0"/>
              </a:rPr>
              <a:t>Жиры</a:t>
            </a:r>
          </a:p>
          <a:p>
            <a:pPr algn="ctr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 sz="1600">
                <a:solidFill>
                  <a:srgbClr val="FFFFFF"/>
                </a:solidFill>
                <a:latin typeface="Calibri" pitchFamily="34" charset="0"/>
              </a:rPr>
              <a:t>дают энергию, стимулируют мозговую деятельность, служат строительным материалом для клеток и тканей, участвуют в усвоении витаминов A, D, E, K, помогают регулировать обмен веществ</a:t>
            </a:r>
          </a:p>
        </p:txBody>
      </p:sp>
      <p:sp>
        <p:nvSpPr>
          <p:cNvPr id="9221" name="AutoShape 4"/>
          <p:cNvSpPr>
            <a:spLocks noChangeArrowheads="1"/>
          </p:cNvSpPr>
          <p:nvPr/>
        </p:nvSpPr>
        <p:spPr bwMode="auto">
          <a:xfrm>
            <a:off x="7082900" y="1698625"/>
            <a:ext cx="2516158" cy="1531938"/>
          </a:xfrm>
          <a:prstGeom prst="flowChartAlternateProcess">
            <a:avLst/>
          </a:prstGeom>
          <a:solidFill>
            <a:srgbClr val="B83D68"/>
          </a:solidFill>
          <a:ln w="25560">
            <a:solidFill>
              <a:srgbClr val="862A4A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 sz="2800" b="1">
                <a:solidFill>
                  <a:srgbClr val="FFFFFF"/>
                </a:solidFill>
                <a:latin typeface="Calibri" pitchFamily="34" charset="0"/>
              </a:rPr>
              <a:t>Углеводы</a:t>
            </a:r>
          </a:p>
          <a:p>
            <a:pPr algn="ctr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>
                <a:solidFill>
                  <a:srgbClr val="FFFFFF"/>
                </a:solidFill>
                <a:latin typeface="Calibri" pitchFamily="34" charset="0"/>
              </a:rPr>
              <a:t>Основной источник энергии для мышечных клеток и клеток головного мозга </a:t>
            </a:r>
          </a:p>
        </p:txBody>
      </p:sp>
      <p:sp>
        <p:nvSpPr>
          <p:cNvPr id="9222" name="AutoShape 5"/>
          <p:cNvSpPr>
            <a:spLocks noChangeArrowheads="1"/>
          </p:cNvSpPr>
          <p:nvPr/>
        </p:nvSpPr>
        <p:spPr bwMode="auto">
          <a:xfrm>
            <a:off x="7000360" y="5929313"/>
            <a:ext cx="2339472" cy="844550"/>
          </a:xfrm>
          <a:prstGeom prst="flowChartAlternateProcess">
            <a:avLst/>
          </a:prstGeom>
          <a:solidFill>
            <a:srgbClr val="B83D68"/>
          </a:solidFill>
          <a:ln w="25560">
            <a:solidFill>
              <a:srgbClr val="862A4A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>
                <a:solidFill>
                  <a:srgbClr val="FFFFFF"/>
                </a:solidFill>
                <a:latin typeface="Calibri" pitchFamily="34" charset="0"/>
              </a:rPr>
              <a:t>Суточная норма потребления 300-400 грамм</a:t>
            </a:r>
          </a:p>
        </p:txBody>
      </p:sp>
      <p:sp>
        <p:nvSpPr>
          <p:cNvPr id="9223" name="AutoShape 6"/>
          <p:cNvSpPr>
            <a:spLocks noChangeArrowheads="1"/>
          </p:cNvSpPr>
          <p:nvPr/>
        </p:nvSpPr>
        <p:spPr bwMode="auto">
          <a:xfrm>
            <a:off x="3705239" y="5949950"/>
            <a:ext cx="2339472" cy="877888"/>
          </a:xfrm>
          <a:prstGeom prst="flowChartAlternateProcess">
            <a:avLst/>
          </a:prstGeom>
          <a:solidFill>
            <a:srgbClr val="B83D68"/>
          </a:solidFill>
          <a:ln w="25560">
            <a:solidFill>
              <a:srgbClr val="862A4A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>
                <a:solidFill>
                  <a:srgbClr val="FFFFFF"/>
                </a:solidFill>
                <a:latin typeface="Calibri" pitchFamily="34" charset="0"/>
              </a:rPr>
              <a:t>Норма потребления 80-90 грамм в сутки </a:t>
            </a:r>
          </a:p>
        </p:txBody>
      </p:sp>
      <p:sp>
        <p:nvSpPr>
          <p:cNvPr id="9224" name="AutoShape 7"/>
          <p:cNvSpPr>
            <a:spLocks noChangeArrowheads="1"/>
          </p:cNvSpPr>
          <p:nvPr/>
        </p:nvSpPr>
        <p:spPr bwMode="auto">
          <a:xfrm>
            <a:off x="272122" y="5813426"/>
            <a:ext cx="2340761" cy="982663"/>
          </a:xfrm>
          <a:prstGeom prst="flowChartAlternateProcess">
            <a:avLst/>
          </a:prstGeom>
          <a:solidFill>
            <a:srgbClr val="B83D68"/>
          </a:solidFill>
          <a:ln w="25560">
            <a:solidFill>
              <a:srgbClr val="862A4A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>
                <a:solidFill>
                  <a:srgbClr val="FFFFFF"/>
                </a:solidFill>
                <a:latin typeface="Calibri" pitchFamily="34" charset="0"/>
              </a:rPr>
              <a:t>Ежедневная норма потребления белка 75 – 90 грамм белка </a:t>
            </a:r>
          </a:p>
        </p:txBody>
      </p:sp>
      <p:sp>
        <p:nvSpPr>
          <p:cNvPr id="9225" name="AutoShape 8"/>
          <p:cNvSpPr>
            <a:spLocks noChangeArrowheads="1"/>
          </p:cNvSpPr>
          <p:nvPr/>
        </p:nvSpPr>
        <p:spPr bwMode="auto">
          <a:xfrm>
            <a:off x="3341551" y="3697289"/>
            <a:ext cx="1677868" cy="528637"/>
          </a:xfrm>
          <a:prstGeom prst="flowChartAlternateProcess">
            <a:avLst/>
          </a:prstGeom>
          <a:solidFill>
            <a:srgbClr val="B83D68"/>
          </a:solidFill>
          <a:ln w="25560">
            <a:solidFill>
              <a:srgbClr val="862A4A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>
                <a:solidFill>
                  <a:srgbClr val="FFFFFF"/>
                </a:solidFill>
                <a:latin typeface="Calibri" pitchFamily="34" charset="0"/>
              </a:rPr>
              <a:t>Растительного происхождения</a:t>
            </a:r>
          </a:p>
        </p:txBody>
      </p:sp>
      <p:sp>
        <p:nvSpPr>
          <p:cNvPr id="9226" name="AutoShape 9"/>
          <p:cNvSpPr>
            <a:spLocks noChangeArrowheads="1"/>
          </p:cNvSpPr>
          <p:nvPr/>
        </p:nvSpPr>
        <p:spPr bwMode="auto">
          <a:xfrm>
            <a:off x="5313464" y="5170488"/>
            <a:ext cx="1597909" cy="539750"/>
          </a:xfrm>
          <a:prstGeom prst="flowChartAlternateProcess">
            <a:avLst/>
          </a:prstGeom>
          <a:solidFill>
            <a:srgbClr val="B83D68"/>
          </a:solidFill>
          <a:ln w="25560">
            <a:solidFill>
              <a:srgbClr val="862A4A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>
                <a:solidFill>
                  <a:srgbClr val="FFFFFF"/>
                </a:solidFill>
                <a:latin typeface="Calibri" pitchFamily="34" charset="0"/>
              </a:rPr>
              <a:t>Животного происхождения</a:t>
            </a:r>
          </a:p>
        </p:txBody>
      </p:sp>
      <p:pic>
        <p:nvPicPr>
          <p:cNvPr id="9227" name="Picture 1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7341" y="184151"/>
            <a:ext cx="1493445" cy="1338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228" name="AutoShape 11"/>
          <p:cNvSpPr>
            <a:spLocks noChangeArrowheads="1"/>
          </p:cNvSpPr>
          <p:nvPr/>
        </p:nvSpPr>
        <p:spPr bwMode="auto">
          <a:xfrm>
            <a:off x="130258" y="3197225"/>
            <a:ext cx="1490865" cy="528638"/>
          </a:xfrm>
          <a:prstGeom prst="flowChartAlternateProcess">
            <a:avLst/>
          </a:prstGeom>
          <a:solidFill>
            <a:srgbClr val="B83D68"/>
          </a:solidFill>
          <a:ln w="25560">
            <a:solidFill>
              <a:srgbClr val="862A4A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>
                <a:solidFill>
                  <a:srgbClr val="FFFFFF"/>
                </a:solidFill>
                <a:latin typeface="Calibri" pitchFamily="34" charset="0"/>
              </a:rPr>
              <a:t>Растительного происхождения</a:t>
            </a:r>
          </a:p>
        </p:txBody>
      </p:sp>
      <p:sp>
        <p:nvSpPr>
          <p:cNvPr id="9229" name="AutoShape 12"/>
          <p:cNvSpPr>
            <a:spLocks noChangeArrowheads="1"/>
          </p:cNvSpPr>
          <p:nvPr/>
        </p:nvSpPr>
        <p:spPr bwMode="auto">
          <a:xfrm>
            <a:off x="1742353" y="3636963"/>
            <a:ext cx="1462492" cy="539750"/>
          </a:xfrm>
          <a:prstGeom prst="flowChartAlternateProcess">
            <a:avLst/>
          </a:prstGeom>
          <a:solidFill>
            <a:srgbClr val="B83D68"/>
          </a:solidFill>
          <a:ln w="25560">
            <a:solidFill>
              <a:srgbClr val="862A4A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>
                <a:solidFill>
                  <a:srgbClr val="FFFFFF"/>
                </a:solidFill>
                <a:latin typeface="Calibri" pitchFamily="34" charset="0"/>
              </a:rPr>
              <a:t>Животного происхождения</a:t>
            </a:r>
          </a:p>
        </p:txBody>
      </p:sp>
      <p:sp>
        <p:nvSpPr>
          <p:cNvPr id="9230" name="AutoShape 13"/>
          <p:cNvSpPr>
            <a:spLocks noChangeArrowheads="1"/>
          </p:cNvSpPr>
          <p:nvPr/>
        </p:nvSpPr>
        <p:spPr bwMode="auto">
          <a:xfrm>
            <a:off x="7002940" y="3448050"/>
            <a:ext cx="1092356" cy="528638"/>
          </a:xfrm>
          <a:prstGeom prst="flowChartAlternateProcess">
            <a:avLst/>
          </a:prstGeom>
          <a:solidFill>
            <a:srgbClr val="B83D68"/>
          </a:solidFill>
          <a:ln w="25560">
            <a:solidFill>
              <a:srgbClr val="862A4A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>
                <a:solidFill>
                  <a:srgbClr val="FFFFFF"/>
                </a:solidFill>
                <a:latin typeface="Calibri" pitchFamily="34" charset="0"/>
              </a:rPr>
              <a:t>быстрые</a:t>
            </a:r>
          </a:p>
        </p:txBody>
      </p:sp>
      <p:sp>
        <p:nvSpPr>
          <p:cNvPr id="9231" name="AutoShape 14"/>
          <p:cNvSpPr>
            <a:spLocks noChangeArrowheads="1"/>
          </p:cNvSpPr>
          <p:nvPr/>
        </p:nvSpPr>
        <p:spPr bwMode="auto">
          <a:xfrm>
            <a:off x="8477039" y="3475039"/>
            <a:ext cx="1174894" cy="528637"/>
          </a:xfrm>
          <a:prstGeom prst="flowChartAlternateProcess">
            <a:avLst/>
          </a:prstGeom>
          <a:solidFill>
            <a:srgbClr val="B83D68"/>
          </a:solidFill>
          <a:ln w="25560">
            <a:solidFill>
              <a:srgbClr val="862A4A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>
                <a:solidFill>
                  <a:srgbClr val="FFFFFF"/>
                </a:solidFill>
                <a:latin typeface="Calibri" pitchFamily="34" charset="0"/>
              </a:rPr>
              <a:t>медленные</a:t>
            </a:r>
          </a:p>
        </p:txBody>
      </p:sp>
      <p:pic>
        <p:nvPicPr>
          <p:cNvPr id="9232" name="Picture 1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01090" y="3822701"/>
            <a:ext cx="1084617" cy="173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33" name="Picture 1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590171" y="4352925"/>
            <a:ext cx="1613384" cy="1200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34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42840" y="4279901"/>
            <a:ext cx="1312890" cy="1584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35" name="Picture 1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60688" y="3736976"/>
            <a:ext cx="1708821" cy="1298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236" name="Rectangle 19"/>
          <p:cNvSpPr>
            <a:spLocks noChangeArrowheads="1"/>
          </p:cNvSpPr>
          <p:nvPr/>
        </p:nvSpPr>
        <p:spPr bwMode="auto">
          <a:xfrm>
            <a:off x="126388" y="-144463"/>
            <a:ext cx="247618" cy="3048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/>
          </a:p>
        </p:txBody>
      </p:sp>
      <p:pic>
        <p:nvPicPr>
          <p:cNvPr id="9237" name="Picture 20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8340334" y="4254500"/>
            <a:ext cx="1208426" cy="1397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38" name="Picture 21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7170597" y="4206876"/>
            <a:ext cx="955650" cy="1425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4075376" y="158751"/>
            <a:ext cx="5087771" cy="1044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</a:tabLst>
            </a:pPr>
            <a:r>
              <a:rPr lang="ru-RU" sz="4400">
                <a:solidFill>
                  <a:srgbClr val="000000"/>
                </a:solidFill>
                <a:latin typeface="Bookman Old Style" pitchFamily="18" charset="0"/>
              </a:rPr>
              <a:t>Углеводы</a:t>
            </a:r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156052" y="2044701"/>
            <a:ext cx="6258796" cy="4479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549275" indent="-411163" algn="just" eaLnBrk="1" hangingPunct="1">
              <a:spcBef>
                <a:spcPts val="13"/>
              </a:spcBef>
              <a:spcAft>
                <a:spcPts val="13"/>
              </a:spcAft>
              <a:buClr>
                <a:srgbClr val="F9F9F9"/>
              </a:buClr>
              <a:buSzPct val="65000"/>
              <a:buFont typeface="Wingdings 2" charset="2"/>
              <a:buChar char="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</a:tabLst>
            </a:pPr>
            <a:r>
              <a:rPr lang="ru-RU" sz="2000">
                <a:solidFill>
                  <a:srgbClr val="0D0D0D"/>
                </a:solidFill>
                <a:latin typeface="Calibri" pitchFamily="34" charset="0"/>
              </a:rPr>
              <a:t>Большую часть ежедневного количества углеводов желательно съедать в первой половине дня (на завтрак и обед). Углеводы — это энергия, необходимая для выполнения нашим организмом ежедневных задач. </a:t>
            </a:r>
          </a:p>
          <a:p>
            <a:pPr marL="549275" indent="-411163" algn="just" eaLnBrk="1" hangingPunct="1">
              <a:spcBef>
                <a:spcPts val="13"/>
              </a:spcBef>
              <a:spcAft>
                <a:spcPts val="13"/>
              </a:spcAft>
              <a:buClr>
                <a:srgbClr val="F9F9F9"/>
              </a:buClr>
              <a:buSzPct val="65000"/>
              <a:buFont typeface="Wingdings 2" charset="2"/>
              <a:buChar char="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</a:tabLst>
            </a:pPr>
            <a:r>
              <a:rPr lang="ru-RU" sz="2000">
                <a:solidFill>
                  <a:srgbClr val="0D0D0D"/>
                </a:solidFill>
                <a:latin typeface="Calibri" pitchFamily="34" charset="0"/>
              </a:rPr>
              <a:t>Однако не все углеводы одинаково полезны. Медленные углеводы (например, в кашах), дают вам длительное чувство насыщения, так как медленно перевариваются и усваиваются, а вот быстрые (например, в тортах и пирожных), наоборот, очень легко перерабатываются. </a:t>
            </a:r>
          </a:p>
          <a:p>
            <a:pPr marL="549275" indent="-411163" algn="just" eaLnBrk="1" hangingPunct="1">
              <a:spcBef>
                <a:spcPts val="13"/>
              </a:spcBef>
              <a:spcAft>
                <a:spcPts val="13"/>
              </a:spcAft>
              <a:buClr>
                <a:srgbClr val="F9F9F9"/>
              </a:buClr>
              <a:buSzPct val="65000"/>
              <a:buFont typeface="Wingdings 2" charset="2"/>
              <a:buChar char="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</a:tabLst>
            </a:pPr>
            <a:r>
              <a:rPr lang="ru-RU" sz="2000">
                <a:solidFill>
                  <a:srgbClr val="0D0D0D"/>
                </a:solidFill>
                <a:latin typeface="Calibri" pitchFamily="34" charset="0"/>
              </a:rPr>
              <a:t>Поэтому отдавайте предпочтение правильному завтраку. Наполнившись энергией с утра, вы сможете продуктивно провести день, не набрав при этом лишних килограммов.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591533" y="2491547"/>
            <a:ext cx="2748883" cy="272340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  <a:softEdge rad="127000"/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10245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2122" y="285751"/>
            <a:ext cx="1493445" cy="1338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214086" y="1990726"/>
            <a:ext cx="6096236" cy="4887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549275" indent="-342900" eaLnBrk="1" hangingPunct="1">
              <a:lnSpc>
                <a:spcPct val="90000"/>
              </a:lnSpc>
              <a:spcBef>
                <a:spcPts val="625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00000"/>
                </a:solidFill>
                <a:latin typeface="Calibri" pitchFamily="34" charset="0"/>
              </a:rPr>
              <a:t>Завтраки традиционно включают:</a:t>
            </a:r>
          </a:p>
          <a:p>
            <a:pPr marL="549275" indent="-342900" eaLnBrk="1" hangingPunct="1">
              <a:lnSpc>
                <a:spcPct val="90000"/>
              </a:lnSpc>
              <a:spcBef>
                <a:spcPts val="5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00000"/>
                </a:solidFill>
                <a:latin typeface="Calibri" pitchFamily="34" charset="0"/>
              </a:rPr>
              <a:t> каши (овсяную, гречневую, рисовую и.т.д.), можно добавить по желанию фрукты, ягоды, изюм, орехи, сухофрукты, сливочное масло</a:t>
            </a:r>
          </a:p>
          <a:p>
            <a:pPr marL="549275" indent="-342900" eaLnBrk="1" hangingPunct="1">
              <a:lnSpc>
                <a:spcPct val="90000"/>
              </a:lnSpc>
              <a:spcBef>
                <a:spcPts val="5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00000"/>
                </a:solidFill>
                <a:latin typeface="Calibri" pitchFamily="34" charset="0"/>
              </a:rPr>
              <a:t> яичные блюда (вареные яйца, омлеты)</a:t>
            </a:r>
          </a:p>
          <a:p>
            <a:pPr marL="549275" indent="-342900" eaLnBrk="1" hangingPunct="1">
              <a:lnSpc>
                <a:spcPct val="90000"/>
              </a:lnSpc>
              <a:spcBef>
                <a:spcPts val="5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00000"/>
                </a:solidFill>
                <a:latin typeface="Calibri" pitchFamily="34" charset="0"/>
              </a:rPr>
              <a:t>блюда из творога (сырники, запеканки, пудинги, суфле)</a:t>
            </a:r>
          </a:p>
          <a:p>
            <a:pPr marL="549275" indent="-342900" eaLnBrk="1" hangingPunct="1">
              <a:lnSpc>
                <a:spcPct val="90000"/>
              </a:lnSpc>
              <a:spcBef>
                <a:spcPts val="5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00000"/>
                </a:solidFill>
                <a:latin typeface="Calibri" pitchFamily="34" charset="0"/>
              </a:rPr>
              <a:t>бутерброды из </a:t>
            </a:r>
            <a:r>
              <a:rPr lang="ru-RU" sz="2400" dirty="0" err="1">
                <a:solidFill>
                  <a:srgbClr val="000000"/>
                </a:solidFill>
                <a:latin typeface="Calibri" pitchFamily="34" charset="0"/>
              </a:rPr>
              <a:t>цельнозернового</a:t>
            </a:r>
            <a:r>
              <a:rPr lang="ru-RU" sz="2400" dirty="0">
                <a:solidFill>
                  <a:srgbClr val="000000"/>
                </a:solidFill>
                <a:latin typeface="Calibri" pitchFamily="34" charset="0"/>
              </a:rPr>
              <a:t> хлеба с маслом и сыром</a:t>
            </a:r>
          </a:p>
          <a:p>
            <a:pPr marL="549275" indent="-342900" eaLnBrk="1" hangingPunct="1">
              <a:lnSpc>
                <a:spcPct val="90000"/>
              </a:lnSpc>
              <a:spcBef>
                <a:spcPts val="538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00000"/>
                </a:solidFill>
                <a:latin typeface="Calibri" pitchFamily="34" charset="0"/>
              </a:rPr>
              <a:t>горячие напитки (чай, кофейный напиток, какао)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953264" y="3071810"/>
            <a:ext cx="2377807" cy="196842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2122" y="285751"/>
            <a:ext cx="1493445" cy="1338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3782619" y="274639"/>
            <a:ext cx="4152756" cy="9731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 eaLnBrk="1"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4400">
                <a:solidFill>
                  <a:srgbClr val="000000"/>
                </a:solidFill>
                <a:latin typeface="Bookman Old Style" pitchFamily="18" charset="0"/>
              </a:rPr>
              <a:t>Завтрак</a:t>
            </a:r>
          </a:p>
        </p:txBody>
      </p:sp>
      <p:pic>
        <p:nvPicPr>
          <p:cNvPr id="11271" name="Picture 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739082" y="0"/>
            <a:ext cx="1463338" cy="16565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3782619" y="274639"/>
            <a:ext cx="5626855" cy="9731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4400">
                <a:solidFill>
                  <a:srgbClr val="000000"/>
                </a:solidFill>
                <a:latin typeface="Bookman Old Style" pitchFamily="18" charset="0"/>
              </a:rPr>
              <a:t>Обед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24768" y="214290"/>
            <a:ext cx="2045426" cy="143827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292" name="Text Box 3"/>
          <p:cNvSpPr txBox="1">
            <a:spLocks noChangeArrowheads="1"/>
          </p:cNvSpPr>
          <p:nvPr/>
        </p:nvSpPr>
        <p:spPr bwMode="auto">
          <a:xfrm>
            <a:off x="272122" y="2060576"/>
            <a:ext cx="7038332" cy="4983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549275" indent="-411163" eaLnBrk="1" hangingPunct="1">
              <a:lnSpc>
                <a:spcPct val="120000"/>
              </a:lnSpc>
              <a:spcBef>
                <a:spcPts val="588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Wingdings" charset="2"/>
              <a:buChar char="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000" dirty="0">
                <a:solidFill>
                  <a:srgbClr val="0D0D0D"/>
                </a:solidFill>
                <a:latin typeface="Gill Sans MT" charset="0"/>
              </a:rPr>
              <a:t>Обед включает:</a:t>
            </a:r>
          </a:p>
          <a:p>
            <a:pPr marL="549275" indent="-411163" eaLnBrk="1" hangingPunct="1">
              <a:lnSpc>
                <a:spcPct val="120000"/>
              </a:lnSpc>
              <a:spcBef>
                <a:spcPts val="13"/>
              </a:spcBef>
              <a:spcAft>
                <a:spcPts val="25"/>
              </a:spcAft>
              <a:buClr>
                <a:srgbClr val="F9F9F9"/>
              </a:buClr>
              <a:buSzPct val="65000"/>
              <a:buFont typeface="Wingdings" charset="2"/>
              <a:buChar char="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000" dirty="0">
                <a:solidFill>
                  <a:srgbClr val="0D0D0D"/>
                </a:solidFill>
                <a:latin typeface="Gill Sans MT" charset="0"/>
              </a:rPr>
              <a:t>Горячее первое блюдо – суп (щи, борщ, молочные супы)</a:t>
            </a:r>
          </a:p>
          <a:p>
            <a:pPr marL="549275" indent="-411163" eaLnBrk="1" hangingPunct="1">
              <a:lnSpc>
                <a:spcPct val="120000"/>
              </a:lnSpc>
              <a:spcBef>
                <a:spcPts val="13"/>
              </a:spcBef>
              <a:spcAft>
                <a:spcPts val="25"/>
              </a:spcAft>
              <a:buClr>
                <a:srgbClr val="F9F9F9"/>
              </a:buClr>
              <a:buSzPct val="65000"/>
              <a:buFont typeface="Wingdings" charset="2"/>
              <a:buChar char="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000" dirty="0">
                <a:solidFill>
                  <a:srgbClr val="0D0D0D"/>
                </a:solidFill>
                <a:latin typeface="Gill Sans MT" charset="0"/>
              </a:rPr>
              <a:t>Вторые блюда могут быть из мяса, птицы или рыбы в виде биточков, котлет, суфле, фрикаделек, тефтелей в отварном, тушеном, </a:t>
            </a:r>
            <a:r>
              <a:rPr lang="ru-RU" sz="2000" dirty="0" err="1">
                <a:solidFill>
                  <a:srgbClr val="0D0D0D"/>
                </a:solidFill>
                <a:latin typeface="Gill Sans MT" charset="0"/>
              </a:rPr>
              <a:t>запеченом</a:t>
            </a:r>
            <a:r>
              <a:rPr lang="ru-RU" sz="2000" dirty="0">
                <a:solidFill>
                  <a:srgbClr val="0D0D0D"/>
                </a:solidFill>
                <a:latin typeface="Gill Sans MT" charset="0"/>
              </a:rPr>
              <a:t>, паровом виде с овощами, картофелем, крупами, макаронными изделиями</a:t>
            </a:r>
          </a:p>
          <a:p>
            <a:pPr marL="549275" indent="-411163" eaLnBrk="1" hangingPunct="1">
              <a:lnSpc>
                <a:spcPct val="120000"/>
              </a:lnSpc>
              <a:spcBef>
                <a:spcPts val="13"/>
              </a:spcBef>
              <a:spcAft>
                <a:spcPts val="25"/>
              </a:spcAft>
              <a:buClr>
                <a:srgbClr val="F9F9F9"/>
              </a:buClr>
              <a:buSzPct val="65000"/>
              <a:buFont typeface="Wingdings" charset="2"/>
              <a:buChar char="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000" dirty="0">
                <a:solidFill>
                  <a:srgbClr val="0D0D0D"/>
                </a:solidFill>
                <a:latin typeface="Gill Sans MT" charset="0"/>
              </a:rPr>
              <a:t>Рекомендуются сложные гарниры из круп и различных овощей</a:t>
            </a:r>
          </a:p>
          <a:p>
            <a:pPr marL="549275" indent="-411163" eaLnBrk="1" hangingPunct="1">
              <a:lnSpc>
                <a:spcPct val="120000"/>
              </a:lnSpc>
              <a:spcBef>
                <a:spcPts val="13"/>
              </a:spcBef>
              <a:spcAft>
                <a:spcPts val="25"/>
              </a:spcAft>
              <a:buClr>
                <a:srgbClr val="F9F9F9"/>
              </a:buClr>
              <a:buSzPct val="65000"/>
              <a:buFont typeface="Wingdings" charset="2"/>
              <a:buChar char="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000" dirty="0">
                <a:solidFill>
                  <a:srgbClr val="0D0D0D"/>
                </a:solidFill>
                <a:latin typeface="Gill Sans MT" charset="0"/>
              </a:rPr>
              <a:t>На третье – свежие фрукты, соки, ягоды, компот из сухофруктов, кисели, желе, печеные фрукты, отвар шиповника</a:t>
            </a:r>
          </a:p>
          <a:p>
            <a:pPr marL="549275" indent="-411163" eaLnBrk="1" hangingPunct="1">
              <a:spcBef>
                <a:spcPts val="13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endParaRPr lang="ru-RU" sz="2400" dirty="0">
              <a:solidFill>
                <a:srgbClr val="FFFFFF"/>
              </a:solidFill>
              <a:latin typeface="Gill Sans MT" charset="0"/>
            </a:endParaRPr>
          </a:p>
          <a:p>
            <a:pPr marL="549275" indent="-411163" eaLnBrk="1" hangingPunct="1">
              <a:spcBef>
                <a:spcPts val="588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endParaRPr lang="ru-RU" sz="2400" dirty="0">
              <a:solidFill>
                <a:srgbClr val="FFFFFF"/>
              </a:solidFill>
              <a:latin typeface="Gill Sans MT" charset="0"/>
            </a:endParaRPr>
          </a:p>
        </p:txBody>
      </p:sp>
      <p:pic>
        <p:nvPicPr>
          <p:cNvPr id="12293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2122" y="285751"/>
            <a:ext cx="1493445" cy="1338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2294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453330" y="3571876"/>
            <a:ext cx="1897625" cy="1558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4250771" y="274638"/>
            <a:ext cx="5158703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4400">
                <a:solidFill>
                  <a:srgbClr val="000000"/>
                </a:solidFill>
                <a:latin typeface="Bookman Old Style" pitchFamily="18" charset="0"/>
              </a:rPr>
              <a:t>Полдник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086" y="1652589"/>
            <a:ext cx="4525473" cy="4630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3316" name="Text Box 3"/>
          <p:cNvSpPr txBox="1">
            <a:spLocks noChangeArrowheads="1"/>
          </p:cNvSpPr>
          <p:nvPr/>
        </p:nvSpPr>
        <p:spPr bwMode="auto">
          <a:xfrm>
            <a:off x="312102" y="2420938"/>
            <a:ext cx="6355410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549275" indent="-411163" eaLnBrk="1" hangingPunct="1">
              <a:lnSpc>
                <a:spcPct val="200000"/>
              </a:lnSpc>
              <a:spcBef>
                <a:spcPts val="588"/>
              </a:spcBef>
              <a:spcAft>
                <a:spcPts val="25"/>
              </a:spcAft>
              <a:buClr>
                <a:srgbClr val="F9F9F9"/>
              </a:buClr>
              <a:buSzPct val="65000"/>
              <a:buFont typeface="Wingdings 2" charset="2"/>
              <a:buChar char="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000" dirty="0">
                <a:solidFill>
                  <a:srgbClr val="0D0D0D"/>
                </a:solidFill>
                <a:latin typeface="Gill Sans MT" charset="0"/>
              </a:rPr>
              <a:t>Полдник может включать кисломолочный продукт (простокваша, кефир, йогурт, творог, творожные изделия, сметана) и булочку. </a:t>
            </a:r>
          </a:p>
          <a:p>
            <a:pPr marL="549275" indent="-411163" eaLnBrk="1" hangingPunct="1">
              <a:lnSpc>
                <a:spcPct val="200000"/>
              </a:lnSpc>
              <a:spcBef>
                <a:spcPts val="588"/>
              </a:spcBef>
              <a:spcAft>
                <a:spcPts val="25"/>
              </a:spcAft>
              <a:buClr>
                <a:srgbClr val="F9F9F9"/>
              </a:buClr>
              <a:buSzPct val="65000"/>
              <a:buFont typeface="Wingdings 2" charset="2"/>
              <a:buChar char="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000" dirty="0">
                <a:solidFill>
                  <a:srgbClr val="0D0D0D"/>
                </a:solidFill>
                <a:latin typeface="Gill Sans MT" charset="0"/>
              </a:rPr>
              <a:t>Также возможны свежие фрукты, ягоды, блины, оладьи, витаминно-минеральный коктейль.</a:t>
            </a:r>
          </a:p>
        </p:txBody>
      </p:sp>
      <p:pic>
        <p:nvPicPr>
          <p:cNvPr id="13317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239016" y="2357430"/>
            <a:ext cx="1574451" cy="146789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3318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72122" y="285751"/>
            <a:ext cx="1493445" cy="1338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3319" name="Picture 6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310454" y="4071942"/>
            <a:ext cx="1918632" cy="1577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/>
          <p:cNvSpPr txBox="1">
            <a:spLocks noChangeArrowheads="1"/>
          </p:cNvSpPr>
          <p:nvPr/>
        </p:nvSpPr>
        <p:spPr bwMode="auto">
          <a:xfrm>
            <a:off x="3372503" y="347664"/>
            <a:ext cx="4036685" cy="1031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4400">
                <a:solidFill>
                  <a:srgbClr val="000000"/>
                </a:solidFill>
                <a:latin typeface="Bookman Old Style" pitchFamily="18" charset="0"/>
              </a:rPr>
              <a:t>Ужин</a:t>
            </a:r>
          </a:p>
        </p:txBody>
      </p:sp>
      <p:sp>
        <p:nvSpPr>
          <p:cNvPr id="14340" name="Text Box 3"/>
          <p:cNvSpPr txBox="1">
            <a:spLocks noChangeArrowheads="1"/>
          </p:cNvSpPr>
          <p:nvPr/>
        </p:nvSpPr>
        <p:spPr bwMode="auto">
          <a:xfrm>
            <a:off x="287598" y="1970088"/>
            <a:ext cx="5465646" cy="4425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549275" indent="-411163" eaLnBrk="1" hangingPunct="1">
              <a:lnSpc>
                <a:spcPct val="200000"/>
              </a:lnSpc>
              <a:spcBef>
                <a:spcPts val="588"/>
              </a:spcBef>
              <a:spcAft>
                <a:spcPts val="25"/>
              </a:spcAft>
              <a:buClr>
                <a:srgbClr val="F9F9F9"/>
              </a:buClr>
              <a:buSzPct val="65000"/>
              <a:buFont typeface="Wingdings 2" charset="2"/>
              <a:buChar char="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400" dirty="0">
                <a:solidFill>
                  <a:srgbClr val="0D0D0D"/>
                </a:solidFill>
                <a:latin typeface="Gill Sans MT" charset="0"/>
              </a:rPr>
              <a:t>На ужин предпочтительно есть овощно-крупяные блюда, запеканки, сырники, вареники</a:t>
            </a:r>
          </a:p>
          <a:p>
            <a:pPr marL="549275" indent="-411163" eaLnBrk="1" hangingPunct="1">
              <a:lnSpc>
                <a:spcPct val="200000"/>
              </a:lnSpc>
              <a:spcBef>
                <a:spcPts val="588"/>
              </a:spcBef>
              <a:spcAft>
                <a:spcPts val="25"/>
              </a:spcAft>
              <a:buClr>
                <a:srgbClr val="F9F9F9"/>
              </a:buClr>
              <a:buSzPct val="65000"/>
              <a:buFont typeface="Wingdings 2" charset="2"/>
              <a:buChar char="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400" dirty="0">
                <a:solidFill>
                  <a:srgbClr val="0D0D0D"/>
                </a:solidFill>
                <a:latin typeface="Gill Sans MT" charset="0"/>
              </a:rPr>
              <a:t>Ужинать нужно не позднее, чем за 1,5 - 2 часа до сна.</a:t>
            </a:r>
          </a:p>
          <a:p>
            <a:pPr marL="549275" indent="-411163" eaLnBrk="1" hangingPunct="1">
              <a:lnSpc>
                <a:spcPct val="200000"/>
              </a:lnSpc>
              <a:spcBef>
                <a:spcPts val="588"/>
              </a:spcBef>
              <a:spcAft>
                <a:spcPts val="25"/>
              </a:spcAft>
              <a:buSzPct val="10000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endParaRPr lang="ru-RU" sz="2400" dirty="0">
              <a:solidFill>
                <a:srgbClr val="0D0D0D"/>
              </a:solidFill>
              <a:latin typeface="Gill Sans MT" charset="0"/>
            </a:endParaRPr>
          </a:p>
        </p:txBody>
      </p:sp>
      <p:pic>
        <p:nvPicPr>
          <p:cNvPr id="14341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24768" y="0"/>
            <a:ext cx="1766679" cy="160370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4342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2122" y="285751"/>
            <a:ext cx="1493445" cy="1338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4343" name="Picture 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738950" y="2571744"/>
            <a:ext cx="2316173" cy="1928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096272" y="0"/>
            <a:ext cx="1694051" cy="164307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156052" y="1989139"/>
            <a:ext cx="5223187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549275" indent="-411163" eaLnBrk="1" hangingPunct="1">
              <a:lnSpc>
                <a:spcPct val="200000"/>
              </a:lnSpc>
              <a:spcBef>
                <a:spcPts val="588"/>
              </a:spcBef>
              <a:spcAft>
                <a:spcPts val="25"/>
              </a:spcAft>
              <a:buClr>
                <a:srgbClr val="F9F9F9"/>
              </a:buClr>
              <a:buSzPct val="65000"/>
              <a:buFont typeface="Wingdings 2" charset="2"/>
              <a:buChar char="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2000" dirty="0">
                <a:solidFill>
                  <a:srgbClr val="0D0D0D"/>
                </a:solidFill>
                <a:latin typeface="Gill Sans MT" charset="0"/>
              </a:rPr>
              <a:t>Сладкие блюда или сахаристые кондитерские изделия включаются в рацион учащихся в качестве десерта (“на сладкое”) только в один из приемов пищи за день, как правило, в полдник, не чаще 3-4 раз в неделю</a:t>
            </a:r>
            <a:r>
              <a:rPr lang="ru-RU" sz="2000" dirty="0">
                <a:solidFill>
                  <a:srgbClr val="FFFFFF"/>
                </a:solidFill>
                <a:latin typeface="Gill Sans MT" charset="0"/>
              </a:rPr>
              <a:t>. </a:t>
            </a: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3809992" y="214290"/>
            <a:ext cx="4867236" cy="9731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 eaLnBrk="1"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4400" dirty="0">
                <a:solidFill>
                  <a:srgbClr val="000000"/>
                </a:solidFill>
                <a:latin typeface="Bookman Old Style" pitchFamily="18" charset="0"/>
              </a:rPr>
              <a:t>Десерты</a:t>
            </a:r>
          </a:p>
        </p:txBody>
      </p:sp>
      <p:pic>
        <p:nvPicPr>
          <p:cNvPr id="15366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310454" y="3071810"/>
            <a:ext cx="1757585" cy="143660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5367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3411" y="274639"/>
            <a:ext cx="1404457" cy="1258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2730244" y="274638"/>
            <a:ext cx="6677941" cy="1141412"/>
          </a:xfrm>
        </p:spPr>
        <p:txBody>
          <a:bodyPr/>
          <a:lstStyle/>
          <a:p>
            <a:r>
              <a:rPr lang="ru-RU" b="1" smtClean="0">
                <a:solidFill>
                  <a:srgbClr val="C00000"/>
                </a:solidFill>
                <a:latin typeface="Times New Roman" pitchFamily="16" charset="0"/>
              </a:rPr>
              <a:t>«Вредные» продукты питания</a:t>
            </a:r>
            <a:endParaRPr lang="ru-RU" smtClean="0"/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515871" y="2133601"/>
            <a:ext cx="8201049" cy="4524375"/>
          </a:xfrm>
        </p:spPr>
        <p:txBody>
          <a:bodyPr/>
          <a:lstStyle/>
          <a:p>
            <a:pPr hangingPunct="1">
              <a:lnSpc>
                <a:spcPct val="90000"/>
              </a:lnSpc>
              <a:spcBef>
                <a:spcPts val="1013"/>
              </a:spcBef>
              <a:buFont typeface="Wingdings" charset="2"/>
              <a:buChar char=""/>
            </a:pPr>
            <a:r>
              <a:rPr lang="ru-RU" sz="2000" dirty="0" smtClean="0">
                <a:latin typeface="Times New Roman" pitchFamily="16" charset="0"/>
              </a:rPr>
              <a:t>Покупные соусы (кетчупы, майонезы и т.п.).</a:t>
            </a:r>
          </a:p>
          <a:p>
            <a:pPr hangingPunct="1">
              <a:lnSpc>
                <a:spcPct val="90000"/>
              </a:lnSpc>
              <a:spcBef>
                <a:spcPts val="1013"/>
              </a:spcBef>
              <a:buFont typeface="Wingdings" charset="2"/>
              <a:buChar char=""/>
            </a:pPr>
            <a:r>
              <a:rPr lang="ru-RU" sz="2000" dirty="0" smtClean="0">
                <a:latin typeface="Times New Roman" pitchFamily="16" charset="0"/>
              </a:rPr>
              <a:t>Рафинированный сахар, сливочное масло, кофе, какао.</a:t>
            </a:r>
          </a:p>
          <a:p>
            <a:pPr hangingPunct="1">
              <a:lnSpc>
                <a:spcPct val="90000"/>
              </a:lnSpc>
              <a:spcBef>
                <a:spcPts val="1013"/>
              </a:spcBef>
              <a:buFont typeface="Wingdings" charset="2"/>
              <a:buChar char=""/>
            </a:pPr>
            <a:r>
              <a:rPr lang="ru-RU" sz="2000" dirty="0" smtClean="0">
                <a:latin typeface="Times New Roman" pitchFamily="16" charset="0"/>
              </a:rPr>
              <a:t>Солености, копчености, жаренное, консерванты.</a:t>
            </a:r>
          </a:p>
          <a:p>
            <a:pPr hangingPunct="1">
              <a:lnSpc>
                <a:spcPct val="90000"/>
              </a:lnSpc>
              <a:spcBef>
                <a:spcPts val="1013"/>
              </a:spcBef>
              <a:buFont typeface="Wingdings" charset="2"/>
              <a:buChar char=""/>
            </a:pPr>
            <a:r>
              <a:rPr lang="ru-RU" sz="2000" dirty="0" smtClean="0">
                <a:latin typeface="Times New Roman" pitchFamily="16" charset="0"/>
              </a:rPr>
              <a:t>Продукты быстрого приготовления.</a:t>
            </a:r>
          </a:p>
          <a:p>
            <a:pPr hangingPunct="1">
              <a:lnSpc>
                <a:spcPct val="90000"/>
              </a:lnSpc>
              <a:spcBef>
                <a:spcPts val="1013"/>
              </a:spcBef>
              <a:buFont typeface="Wingdings" charset="2"/>
              <a:buChar char=""/>
            </a:pPr>
            <a:r>
              <a:rPr lang="ru-RU" sz="2000" dirty="0" err="1" smtClean="0">
                <a:latin typeface="Times New Roman" pitchFamily="16" charset="0"/>
              </a:rPr>
              <a:t>Фаст-фуд</a:t>
            </a:r>
            <a:r>
              <a:rPr lang="ru-RU" sz="2000" dirty="0" smtClean="0">
                <a:latin typeface="Times New Roman" pitchFamily="16" charset="0"/>
              </a:rPr>
              <a:t>.</a:t>
            </a:r>
          </a:p>
          <a:p>
            <a:pPr hangingPunct="1">
              <a:lnSpc>
                <a:spcPct val="90000"/>
              </a:lnSpc>
              <a:spcBef>
                <a:spcPts val="1013"/>
              </a:spcBef>
              <a:buFont typeface="Wingdings" charset="2"/>
              <a:buChar char=""/>
            </a:pPr>
            <a:r>
              <a:rPr lang="ru-RU" sz="2000" dirty="0" smtClean="0">
                <a:latin typeface="Times New Roman" pitchFamily="16" charset="0"/>
              </a:rPr>
              <a:t>Мясная готовая продукция (колбасы, сосиски и пр.).</a:t>
            </a:r>
          </a:p>
          <a:p>
            <a:pPr hangingPunct="1">
              <a:lnSpc>
                <a:spcPct val="90000"/>
              </a:lnSpc>
              <a:spcBef>
                <a:spcPts val="1013"/>
              </a:spcBef>
              <a:buFont typeface="Wingdings" charset="2"/>
              <a:buChar char=""/>
            </a:pPr>
            <a:r>
              <a:rPr lang="ru-RU" sz="2000" dirty="0" smtClean="0">
                <a:latin typeface="Times New Roman" pitchFamily="16" charset="0"/>
              </a:rPr>
              <a:t>Продукты из белой муки.</a:t>
            </a:r>
          </a:p>
          <a:p>
            <a:pPr hangingPunct="1">
              <a:lnSpc>
                <a:spcPct val="90000"/>
              </a:lnSpc>
              <a:spcBef>
                <a:spcPts val="1013"/>
              </a:spcBef>
              <a:buFont typeface="Wingdings" charset="2"/>
              <a:buChar char=""/>
            </a:pPr>
            <a:r>
              <a:rPr lang="ru-RU" sz="2000" dirty="0" smtClean="0">
                <a:latin typeface="Times New Roman" pitchFamily="16" charset="0"/>
              </a:rPr>
              <a:t>Газированные напитки, алкоголь. </a:t>
            </a:r>
          </a:p>
          <a:p>
            <a:pPr hangingPunct="1">
              <a:lnSpc>
                <a:spcPct val="90000"/>
              </a:lnSpc>
              <a:spcBef>
                <a:spcPts val="1013"/>
              </a:spcBef>
              <a:buFont typeface="Wingdings" charset="2"/>
              <a:buChar char=""/>
            </a:pPr>
            <a:r>
              <a:rPr lang="ru-RU" sz="2000" dirty="0" smtClean="0">
                <a:latin typeface="Times New Roman" pitchFamily="16" charset="0"/>
              </a:rPr>
              <a:t>Картофельные чипсы и сухарики.</a:t>
            </a:r>
          </a:p>
          <a:p>
            <a:pPr>
              <a:buFont typeface="Times New Roman" pitchFamily="16" charset="0"/>
              <a:buNone/>
            </a:pPr>
            <a:endParaRPr lang="ru-RU" dirty="0" smtClean="0"/>
          </a:p>
        </p:txBody>
      </p:sp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086" y="80964"/>
            <a:ext cx="1506341" cy="1349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9453" y="274638"/>
            <a:ext cx="7028733" cy="1141412"/>
          </a:xfrm>
        </p:spPr>
        <p:txBody>
          <a:bodyPr/>
          <a:lstStyle/>
          <a:p>
            <a:pPr>
              <a:buFont typeface="Times New Roman" panose="02020603050405020304" pitchFamily="18" charset="0"/>
              <a:buNone/>
              <a:defRPr/>
            </a:pP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К чему приводит нарушение основных </a:t>
            </a:r>
            <a:b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</a:b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правил питания?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41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Times New Roman" pitchFamily="16" charset="0"/>
              <a:buNone/>
            </a:pPr>
            <a:r>
              <a:rPr lang="ru-RU" b="1" smtClean="0">
                <a:latin typeface="Times New Roman" pitchFamily="16" charset="0"/>
              </a:rPr>
              <a:t>Энергетический дисбаланс</a:t>
            </a:r>
          </a:p>
          <a:p>
            <a:pPr>
              <a:buFont typeface="Times New Roman" pitchFamily="16" charset="0"/>
              <a:buNone/>
            </a:pPr>
            <a:endParaRPr lang="ru-RU" smtClean="0"/>
          </a:p>
        </p:txBody>
      </p:sp>
      <p:pic>
        <p:nvPicPr>
          <p:cNvPr id="17412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9662" y="2928934"/>
            <a:ext cx="7400758" cy="2933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2122" y="285751"/>
            <a:ext cx="1493445" cy="1338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1300" y="260351"/>
            <a:ext cx="7780614" cy="1141413"/>
          </a:xfrm>
        </p:spPr>
        <p:txBody>
          <a:bodyPr/>
          <a:lstStyle/>
          <a:p>
            <a:pPr>
              <a:buFont typeface="Times New Roman" panose="02020603050405020304" pitchFamily="18" charset="0"/>
              <a:buNone/>
              <a:defRPr/>
            </a:pP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Неинфекционные заболевания школьников, зависящие от неправильного питания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495236" y="2571744"/>
            <a:ext cx="8912950" cy="4095757"/>
          </a:xfrm>
        </p:spPr>
        <p:txBody>
          <a:bodyPr/>
          <a:lstStyle/>
          <a:p>
            <a:pPr hangingPunct="1">
              <a:lnSpc>
                <a:spcPct val="90000"/>
              </a:lnSpc>
              <a:spcBef>
                <a:spcPts val="1013"/>
              </a:spcBef>
              <a:buFont typeface="Wingdings" charset="2"/>
              <a:buChar char=""/>
            </a:pPr>
            <a:r>
              <a:rPr lang="ru-RU" sz="2400" dirty="0" smtClean="0">
                <a:latin typeface="Times New Roman" pitchFamily="16" charset="0"/>
              </a:rPr>
              <a:t>Хронические болезни желудочно-кишечного тракта (гастриты, дуодениты и гастродуодениты, язвенная болезнь желудка и 12-перстной кишки)</a:t>
            </a:r>
          </a:p>
          <a:p>
            <a:pPr hangingPunct="1">
              <a:lnSpc>
                <a:spcPct val="90000"/>
              </a:lnSpc>
              <a:spcBef>
                <a:spcPts val="1013"/>
              </a:spcBef>
              <a:buFont typeface="Wingdings" charset="2"/>
              <a:buChar char=""/>
            </a:pPr>
            <a:r>
              <a:rPr lang="ru-RU" sz="2400" dirty="0" smtClean="0">
                <a:latin typeface="Times New Roman" pitchFamily="16" charset="0"/>
              </a:rPr>
              <a:t>Избыточное питание и ожирение</a:t>
            </a:r>
          </a:p>
          <a:p>
            <a:pPr hangingPunct="1">
              <a:lnSpc>
                <a:spcPct val="90000"/>
              </a:lnSpc>
              <a:spcBef>
                <a:spcPts val="1013"/>
              </a:spcBef>
              <a:buFont typeface="Wingdings" charset="2"/>
              <a:buChar char=""/>
            </a:pPr>
            <a:r>
              <a:rPr lang="ru-RU" sz="2400" dirty="0" err="1" smtClean="0">
                <a:latin typeface="Times New Roman" pitchFamily="16" charset="0"/>
              </a:rPr>
              <a:t>Остеопороз</a:t>
            </a:r>
            <a:r>
              <a:rPr lang="ru-RU" sz="2400" dirty="0" smtClean="0">
                <a:latin typeface="Times New Roman" pitchFamily="16" charset="0"/>
              </a:rPr>
              <a:t>, </a:t>
            </a:r>
            <a:r>
              <a:rPr lang="ru-RU" sz="2400" dirty="0" err="1" smtClean="0">
                <a:latin typeface="Times New Roman" pitchFamily="16" charset="0"/>
              </a:rPr>
              <a:t>остеопения</a:t>
            </a:r>
            <a:endParaRPr lang="ru-RU" sz="2400" dirty="0" smtClean="0">
              <a:latin typeface="Times New Roman" pitchFamily="16" charset="0"/>
            </a:endParaRPr>
          </a:p>
          <a:p>
            <a:pPr hangingPunct="1">
              <a:lnSpc>
                <a:spcPct val="90000"/>
              </a:lnSpc>
              <a:spcBef>
                <a:spcPts val="1013"/>
              </a:spcBef>
              <a:buFont typeface="Wingdings" charset="2"/>
              <a:buChar char=""/>
            </a:pPr>
            <a:r>
              <a:rPr lang="ru-RU" sz="2400" dirty="0" smtClean="0">
                <a:latin typeface="Times New Roman" pitchFamily="16" charset="0"/>
              </a:rPr>
              <a:t>Сахарный диабет</a:t>
            </a:r>
          </a:p>
          <a:p>
            <a:pPr hangingPunct="1">
              <a:lnSpc>
                <a:spcPct val="90000"/>
              </a:lnSpc>
              <a:spcBef>
                <a:spcPts val="1013"/>
              </a:spcBef>
              <a:buFont typeface="Wingdings" charset="2"/>
              <a:buChar char=""/>
            </a:pPr>
            <a:r>
              <a:rPr lang="ru-RU" sz="2400" dirty="0" smtClean="0">
                <a:latin typeface="Times New Roman" pitchFamily="16" charset="0"/>
              </a:rPr>
              <a:t>Пищевая аллергия и др.</a:t>
            </a:r>
          </a:p>
        </p:txBody>
      </p:sp>
      <p:pic>
        <p:nvPicPr>
          <p:cNvPr id="18436" name="Picture 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2122" y="285751"/>
            <a:ext cx="1493445" cy="1338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881034" y="357166"/>
            <a:ext cx="8332299" cy="6143644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2144731" y="188914"/>
            <a:ext cx="7509782" cy="720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sz="3200">
                <a:solidFill>
                  <a:srgbClr val="000000"/>
                </a:solidFill>
                <a:latin typeface="Bookman Old Style" pitchFamily="18" charset="0"/>
              </a:rPr>
              <a:t>Типовые режимы питания школьников</a:t>
            </a:r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495235" y="1600201"/>
            <a:ext cx="8914239" cy="4708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eaLnBrk="1" hangingPunct="1">
              <a:spcBef>
                <a:spcPts val="588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endParaRPr lang="ru-RU" sz="2800">
              <a:solidFill>
                <a:srgbClr val="FFFFFF"/>
              </a:solidFill>
              <a:latin typeface="Gill Sans MT" charset="0"/>
            </a:endParaRPr>
          </a:p>
          <a:p>
            <a:pPr eaLnBrk="1" hangingPunct="1">
              <a:spcBef>
                <a:spcPts val="588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endParaRPr lang="ru-RU" sz="2800">
              <a:solidFill>
                <a:srgbClr val="FFFFFF"/>
              </a:solidFill>
              <a:latin typeface="Gill Sans MT" charset="0"/>
            </a:endParaRPr>
          </a:p>
          <a:p>
            <a:pPr eaLnBrk="1" hangingPunct="1">
              <a:spcBef>
                <a:spcPts val="588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endParaRPr lang="ru-RU" sz="2800">
              <a:solidFill>
                <a:srgbClr val="FFFFFF"/>
              </a:solidFill>
              <a:latin typeface="Gill Sans MT" charset="0"/>
            </a:endParaRPr>
          </a:p>
          <a:p>
            <a:pPr eaLnBrk="1" hangingPunct="1">
              <a:spcBef>
                <a:spcPts val="588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endParaRPr lang="ru-RU" sz="2800">
              <a:solidFill>
                <a:srgbClr val="FFFFFF"/>
              </a:solidFill>
              <a:latin typeface="Gill Sans MT" charset="0"/>
            </a:endParaRPr>
          </a:p>
          <a:p>
            <a:pPr eaLnBrk="1" hangingPunct="1">
              <a:spcBef>
                <a:spcPts val="588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endParaRPr lang="ru-RU" sz="2800">
              <a:solidFill>
                <a:srgbClr val="FFFFFF"/>
              </a:solidFill>
              <a:latin typeface="Gill Sans MT" charset="0"/>
            </a:endParaRPr>
          </a:p>
          <a:p>
            <a:pPr eaLnBrk="1" hangingPunct="1">
              <a:spcBef>
                <a:spcPts val="588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endParaRPr lang="ru-RU" sz="2800">
              <a:solidFill>
                <a:srgbClr val="FFFFFF"/>
              </a:solidFill>
              <a:latin typeface="Gill Sans MT" charset="0"/>
            </a:endParaRPr>
          </a:p>
          <a:p>
            <a:pPr eaLnBrk="1" hangingPunct="1">
              <a:spcBef>
                <a:spcPts val="588"/>
              </a:spcBef>
              <a:spcAft>
                <a:spcPts val="25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endParaRPr lang="ru-RU" sz="2800">
              <a:solidFill>
                <a:srgbClr val="FFFFFF"/>
              </a:solidFill>
              <a:latin typeface="Gill Sans MT" charset="0"/>
            </a:endParaRPr>
          </a:p>
        </p:txBody>
      </p:sp>
      <p:graphicFrame>
        <p:nvGraphicFramePr>
          <p:cNvPr id="17411" name="Group 3"/>
          <p:cNvGraphicFramePr>
            <a:graphicFrameLocks noGrp="1"/>
          </p:cNvGraphicFramePr>
          <p:nvPr/>
        </p:nvGraphicFramePr>
        <p:xfrm>
          <a:off x="1023910" y="1357298"/>
          <a:ext cx="8429682" cy="4923481"/>
        </p:xfrm>
        <a:graphic>
          <a:graphicData uri="http://schemas.openxmlformats.org/drawingml/2006/table">
            <a:tbl>
              <a:tblPr/>
              <a:tblGrid>
                <a:gridCol w="1378875"/>
                <a:gridCol w="2437946"/>
                <a:gridCol w="4612861"/>
              </a:tblGrid>
              <a:tr h="719567"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25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Смена</a:t>
                      </a:r>
                    </a:p>
                  </a:txBody>
                  <a:tcPr marL="74285" marR="74285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25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Часы приема пищи </a:t>
                      </a:r>
                    </a:p>
                  </a:txBody>
                  <a:tcPr marL="74285" marR="74285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25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Вид и место питания </a:t>
                      </a:r>
                    </a:p>
                  </a:txBody>
                  <a:tcPr marL="74285" marR="74285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2012987"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25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36406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Первая </a:t>
                      </a:r>
                    </a:p>
                  </a:txBody>
                  <a:tcPr marL="74285" marR="74285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25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36406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7.30-8.00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25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36406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11.00-12.00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25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36406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14.00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25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E36406"/>
                        </a:solidFill>
                        <a:effectLst/>
                        <a:latin typeface="Gill Sans MT" panose="020B0502020104020203" pitchFamily="34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25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36406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19.00-19.30 </a:t>
                      </a:r>
                    </a:p>
                  </a:txBody>
                  <a:tcPr marL="74285" marR="74285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>
                      <a:lvl1pPr marL="457200" indent="-457200">
                        <a:spcBef>
                          <a:spcPts val="813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457200" marR="0" lvl="0" indent="-45720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25"/>
                        </a:spcBef>
                        <a:spcAft>
                          <a:spcPts val="25"/>
                        </a:spcAft>
                        <a:buClr>
                          <a:srgbClr val="FFFFFF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36406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Завтрак дома </a:t>
                      </a:r>
                    </a:p>
                    <a:p>
                      <a:pPr marL="457200" marR="0" lvl="0" indent="-45720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25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36406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• Горячий завтрак в школе</a:t>
                      </a:r>
                    </a:p>
                    <a:p>
                      <a:pPr marL="457200" marR="0" lvl="0" indent="-45720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25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36406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• Обед дома или (для групп продленного дня) в школе </a:t>
                      </a:r>
                    </a:p>
                    <a:p>
                      <a:pPr marL="457200" marR="0" lvl="0" indent="-45720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25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36406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• Ужин дома </a:t>
                      </a:r>
                    </a:p>
                  </a:txBody>
                  <a:tcPr marL="74285" marR="74285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7"/>
                    </a:solidFill>
                  </a:tcPr>
                </a:tc>
              </a:tr>
              <a:tr h="2190927"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25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36406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Вторая</a:t>
                      </a:r>
                    </a:p>
                  </a:txBody>
                  <a:tcPr marL="74285" marR="74285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25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36406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8.00-8.30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25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36406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12.30-13.00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25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36406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16.00-16.30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25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E36406"/>
                        </a:solidFill>
                        <a:effectLst/>
                        <a:latin typeface="Gill Sans MT" panose="020B0502020104020203" pitchFamily="34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25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36406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19.30-20.00 </a:t>
                      </a:r>
                    </a:p>
                  </a:txBody>
                  <a:tcPr marL="74285" marR="74285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>
                      <a:lvl1pPr marL="136525">
                        <a:spcBef>
                          <a:spcPts val="8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136525" marR="0" lvl="0" indent="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588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36406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 • Завтрак дома</a:t>
                      </a:r>
                    </a:p>
                    <a:p>
                      <a:pPr marL="136525" marR="0" lvl="0" indent="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588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36406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 • Обед дома (перед уходом в школу)</a:t>
                      </a:r>
                    </a:p>
                    <a:p>
                      <a:pPr marL="136525" marR="0" lvl="0" indent="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588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36406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• Горячее питание в школе </a:t>
                      </a:r>
                    </a:p>
                    <a:p>
                      <a:pPr marL="136525" marR="0" lvl="0" indent="0" algn="l" defTabSz="449263" rtl="0" eaLnBrk="1" fontAlgn="base" latinLnBrk="0" hangingPunct="1">
                        <a:lnSpc>
                          <a:spcPct val="94000"/>
                        </a:lnSpc>
                        <a:spcBef>
                          <a:spcPts val="588"/>
                        </a:spcBef>
                        <a:spcAft>
                          <a:spcPts val="25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  <a:tab pos="9883775" algn="l"/>
                          <a:tab pos="10333038" algn="l"/>
                          <a:tab pos="10782300" algn="l"/>
                          <a:tab pos="11231563" algn="l"/>
                        </a:tabLst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E36406"/>
                          </a:solidFill>
                          <a:effectLst/>
                          <a:latin typeface="Gill Sans MT" panose="020B0502020104020203" pitchFamily="34" charset="0"/>
                          <a:ea typeface="Microsoft YaHei" panose="020B0503020204020204" pitchFamily="34" charset="-122"/>
                        </a:rPr>
                        <a:t>• Ужин дома</a:t>
                      </a:r>
                    </a:p>
                  </a:txBody>
                  <a:tcPr marL="74285" marR="74285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pic>
        <p:nvPicPr>
          <p:cNvPr id="20502" name="Picture 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051" y="169863"/>
            <a:ext cx="1493445" cy="1338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4660888" y="274638"/>
            <a:ext cx="4747297" cy="1141412"/>
          </a:xfrm>
        </p:spPr>
        <p:txBody>
          <a:bodyPr/>
          <a:lstStyle/>
          <a:p>
            <a:r>
              <a:rPr lang="ru-RU" b="1" smtClean="0">
                <a:solidFill>
                  <a:srgbClr val="C00000"/>
                </a:solidFill>
                <a:latin typeface="Times New Roman" pitchFamily="16" charset="0"/>
              </a:rPr>
              <a:t>Оценка питания</a:t>
            </a: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236" y="2060576"/>
            <a:ext cx="8912950" cy="4524375"/>
          </a:xfrm>
        </p:spPr>
        <p:txBody>
          <a:bodyPr/>
          <a:lstStyle/>
          <a:p>
            <a:pPr algn="ctr" hangingPunct="1">
              <a:lnSpc>
                <a:spcPct val="90000"/>
              </a:lnSpc>
              <a:spcBef>
                <a:spcPts val="1013"/>
              </a:spcBef>
              <a:buFont typeface="Times New Roman" panose="02020603050405020304" pitchFamily="18" charset="0"/>
              <a:buNone/>
              <a:defRPr/>
            </a:pPr>
            <a:r>
              <a:rPr lang="ru-RU" sz="2400" dirty="0" smtClean="0">
                <a:latin typeface="Times New Roman" panose="02020603050405020304" pitchFamily="18" charset="0"/>
              </a:rPr>
              <a:t>Контроль за соотношением длины и массы тела </a:t>
            </a:r>
          </a:p>
          <a:p>
            <a:pPr algn="ctr" hangingPunct="1">
              <a:lnSpc>
                <a:spcPct val="90000"/>
              </a:lnSpc>
              <a:buFont typeface="Times New Roman" panose="02020603050405020304" pitchFamily="18" charset="0"/>
              <a:buNone/>
              <a:defRPr/>
            </a:pPr>
            <a:r>
              <a:rPr lang="ru-RU" sz="2400" u="sng" dirty="0" smtClean="0">
                <a:latin typeface="Times New Roman" panose="02020603050405020304" pitchFamily="18" charset="0"/>
              </a:rPr>
              <a:t>         масса тела в кг	 </a:t>
            </a:r>
          </a:p>
          <a:p>
            <a:pPr algn="ctr" hangingPunct="1">
              <a:lnSpc>
                <a:spcPct val="90000"/>
              </a:lnSpc>
              <a:buFont typeface="Times New Roman" panose="02020603050405020304" pitchFamily="18" charset="0"/>
              <a:buNone/>
              <a:defRPr/>
            </a:pPr>
            <a:r>
              <a:rPr lang="ru-RU" sz="2400" dirty="0" smtClean="0">
                <a:latin typeface="Times New Roman" panose="02020603050405020304" pitchFamily="18" charset="0"/>
              </a:rPr>
              <a:t>   квадрат роста в метрах </a:t>
            </a:r>
          </a:p>
          <a:p>
            <a:pPr algn="ctr" hangingPunct="1">
              <a:lnSpc>
                <a:spcPct val="90000"/>
              </a:lnSpc>
              <a:spcBef>
                <a:spcPts val="1013"/>
              </a:spcBef>
              <a:buFont typeface="Times New Roman" panose="02020603050405020304" pitchFamily="18" charset="0"/>
              <a:buNone/>
              <a:defRPr/>
            </a:pPr>
            <a:r>
              <a:rPr lang="ru-RU" sz="2400" dirty="0" smtClean="0">
                <a:latin typeface="Times New Roman" panose="02020603050405020304" pitchFamily="18" charset="0"/>
              </a:rPr>
              <a:t>«грубая норма» для школьников от 19 до 25,5-26</a:t>
            </a:r>
          </a:p>
          <a:p>
            <a:pPr hangingPunct="1">
              <a:lnSpc>
                <a:spcPct val="90000"/>
              </a:lnSpc>
              <a:spcBef>
                <a:spcPts val="1013"/>
              </a:spcBef>
              <a:buFont typeface="Times New Roman" panose="02020603050405020304" pitchFamily="18" charset="0"/>
              <a:buNone/>
              <a:defRPr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Важно! Привычки питания закладываются с детства</a:t>
            </a:r>
          </a:p>
          <a:p>
            <a:pPr hangingPunct="1">
              <a:lnSpc>
                <a:spcPct val="90000"/>
              </a:lnSpc>
              <a:spcBef>
                <a:spcPts val="1013"/>
              </a:spcBef>
              <a:buFont typeface="Times New Roman" panose="02020603050405020304" pitchFamily="18" charset="0"/>
              <a:buNone/>
              <a:defRPr/>
            </a:pPr>
            <a:endParaRPr lang="ru-RU" dirty="0" smtClean="0">
              <a:latin typeface="Times New Roman" panose="02020603050405020304" pitchFamily="18" charset="0"/>
            </a:endParaRPr>
          </a:p>
          <a:p>
            <a:pPr>
              <a:buFont typeface="Times New Roman" panose="02020603050405020304" pitchFamily="18" charset="0"/>
              <a:buNone/>
              <a:defRPr/>
            </a:pPr>
            <a:endParaRPr lang="ru-RU" dirty="0"/>
          </a:p>
        </p:txBody>
      </p:sp>
      <p:pic>
        <p:nvPicPr>
          <p:cNvPr id="21508" name="Picture 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2122" y="285751"/>
            <a:ext cx="1493445" cy="1338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0966" name="Picture 6" descr="https://lchf.ru/wp-content/uploads/2016/09/An-overweight-child-and-m-01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239016" y="4572008"/>
            <a:ext cx="1571787" cy="116085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/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0" y="2349500"/>
            <a:ext cx="6453198" cy="424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549275" indent="-411163" eaLnBrk="1" hangingPunct="1">
              <a:lnSpc>
                <a:spcPct val="120000"/>
              </a:lnSpc>
              <a:spcBef>
                <a:spcPts val="588"/>
              </a:spcBef>
              <a:spcAft>
                <a:spcPts val="25"/>
              </a:spcAft>
              <a:buClr>
                <a:srgbClr val="F9F9F9"/>
              </a:buClr>
              <a:buSzPct val="65000"/>
              <a:buFont typeface="Wingdings 2" charset="2"/>
              <a:buChar char="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b="1" dirty="0">
                <a:solidFill>
                  <a:srgbClr val="0D0D0D"/>
                </a:solidFill>
                <a:latin typeface="Gill Sans MT" charset="0"/>
              </a:rPr>
              <a:t>ВОЗ рекомендует употреблять свежие овощи, фрукты, соки ежедневно в количестве не менее 400 граммов. </a:t>
            </a:r>
          </a:p>
          <a:p>
            <a:pPr marL="549275" indent="-411163" eaLnBrk="1" hangingPunct="1">
              <a:lnSpc>
                <a:spcPct val="120000"/>
              </a:lnSpc>
              <a:spcBef>
                <a:spcPts val="588"/>
              </a:spcBef>
              <a:spcAft>
                <a:spcPts val="25"/>
              </a:spcAft>
              <a:buClr>
                <a:srgbClr val="F9F9F9"/>
              </a:buClr>
              <a:buSzPct val="65000"/>
              <a:buFont typeface="Wingdings 2" charset="2"/>
              <a:buChar char="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b="1" dirty="0">
                <a:solidFill>
                  <a:srgbClr val="0D0D0D"/>
                </a:solidFill>
                <a:latin typeface="Gill Sans MT" charset="0"/>
              </a:rPr>
              <a:t>Желательно, получать ежедневно два овощных блюда и одно крупяное.   </a:t>
            </a:r>
          </a:p>
          <a:p>
            <a:pPr marL="549275" indent="-411163" eaLnBrk="1" hangingPunct="1">
              <a:lnSpc>
                <a:spcPct val="120000"/>
              </a:lnSpc>
              <a:spcBef>
                <a:spcPts val="588"/>
              </a:spcBef>
              <a:spcAft>
                <a:spcPts val="25"/>
              </a:spcAft>
              <a:buClr>
                <a:srgbClr val="F9F9F9"/>
              </a:buClr>
              <a:buSzPct val="65000"/>
              <a:buFont typeface="Wingdings 2" charset="2"/>
              <a:buChar char="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</a:pPr>
            <a:r>
              <a:rPr lang="ru-RU" b="1" dirty="0">
                <a:solidFill>
                  <a:srgbClr val="0D0D0D"/>
                </a:solidFill>
                <a:latin typeface="Gill Sans MT" charset="0"/>
              </a:rPr>
              <a:t>Употребление газированных напитков нежелательно, полезнее несладкие ягодные соки (клюквенный, брусничный, смородиновый, рябиновый, облепиховый, из шиповника), которые стимулируют аппетит, хорошо утоляют жажду, богаты витамином С.</a:t>
            </a:r>
          </a:p>
        </p:txBody>
      </p:sp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167578" y="214290"/>
            <a:ext cx="1745750" cy="146241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  <a:softEdge rad="31750"/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32773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024702" y="3214686"/>
            <a:ext cx="2139506" cy="179901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  <a:softEdge rad="31750"/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22534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72122" y="285751"/>
            <a:ext cx="1493445" cy="1338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52538" y="642918"/>
            <a:ext cx="7310075" cy="536239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355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912" y="188913"/>
            <a:ext cx="1493445" cy="1338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2495523" y="293689"/>
            <a:ext cx="6960380" cy="712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</a:tabLst>
            </a:pPr>
            <a:r>
              <a:rPr lang="ru-RU" sz="4000">
                <a:solidFill>
                  <a:srgbClr val="000000"/>
                </a:solidFill>
                <a:latin typeface="Bookman Old Style" pitchFamily="18" charset="0"/>
              </a:rPr>
              <a:t>Собираем ланчбокс в школу</a:t>
            </a:r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141864" y="2060576"/>
            <a:ext cx="6168457" cy="4797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06375" eaLnBrk="1" hangingPunct="1">
              <a:lnSpc>
                <a:spcPct val="130000"/>
              </a:lnSpc>
              <a:spcBef>
                <a:spcPts val="13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600" dirty="0">
                <a:solidFill>
                  <a:srgbClr val="000000"/>
                </a:solidFill>
                <a:latin typeface="Calibri" pitchFamily="34" charset="0"/>
              </a:rPr>
              <a:t>п</a:t>
            </a:r>
            <a:r>
              <a:rPr lang="ru-RU" sz="2200" dirty="0">
                <a:solidFill>
                  <a:srgbClr val="000000"/>
                </a:solidFill>
                <a:latin typeface="Calibri" pitchFamily="34" charset="0"/>
              </a:rPr>
              <a:t>родукты с небольшим содержанием жира и сахара в мелкоштучной упаковке, которые  можно взять с собой, например: </a:t>
            </a:r>
          </a:p>
          <a:p>
            <a:pPr marL="206375" eaLnBrk="1" hangingPunct="1">
              <a:lnSpc>
                <a:spcPct val="13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dirty="0">
                <a:solidFill>
                  <a:srgbClr val="000000"/>
                </a:solidFill>
                <a:latin typeface="Calibri" pitchFamily="34" charset="0"/>
              </a:rPr>
              <a:t> бутерброд с сыром</a:t>
            </a:r>
          </a:p>
          <a:p>
            <a:pPr marL="206375" eaLnBrk="1" hangingPunct="1">
              <a:lnSpc>
                <a:spcPct val="13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dirty="0">
                <a:solidFill>
                  <a:srgbClr val="000000"/>
                </a:solidFill>
                <a:latin typeface="Calibri" pitchFamily="34" charset="0"/>
              </a:rPr>
              <a:t>выпечку без крема</a:t>
            </a:r>
          </a:p>
          <a:p>
            <a:pPr marL="206375" eaLnBrk="1" hangingPunct="1">
              <a:lnSpc>
                <a:spcPct val="13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dirty="0">
                <a:solidFill>
                  <a:srgbClr val="000000"/>
                </a:solidFill>
                <a:latin typeface="Calibri" pitchFamily="34" charset="0"/>
              </a:rPr>
              <a:t>йогурт</a:t>
            </a:r>
          </a:p>
          <a:p>
            <a:pPr marL="206375" eaLnBrk="1" hangingPunct="1">
              <a:lnSpc>
                <a:spcPct val="13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dirty="0">
                <a:solidFill>
                  <a:srgbClr val="000000"/>
                </a:solidFill>
                <a:latin typeface="Calibri" pitchFamily="34" charset="0"/>
              </a:rPr>
              <a:t>сок</a:t>
            </a:r>
          </a:p>
          <a:p>
            <a:pPr marL="206375" eaLnBrk="1" hangingPunct="1">
              <a:lnSpc>
                <a:spcPct val="13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dirty="0">
                <a:solidFill>
                  <a:srgbClr val="000000"/>
                </a:solidFill>
                <a:latin typeface="Calibri" pitchFamily="34" charset="0"/>
              </a:rPr>
              <a:t> фрукты</a:t>
            </a:r>
          </a:p>
          <a:p>
            <a:pPr marL="206375" eaLnBrk="1" hangingPunct="1">
              <a:lnSpc>
                <a:spcPct val="13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dirty="0">
                <a:solidFill>
                  <a:srgbClr val="000000"/>
                </a:solidFill>
                <a:latin typeface="Calibri" pitchFamily="34" charset="0"/>
              </a:rPr>
              <a:t> батончики мюсли</a:t>
            </a:r>
          </a:p>
          <a:p>
            <a:pPr marL="206375" eaLnBrk="1" hangingPunct="1">
              <a:lnSpc>
                <a:spcPct val="13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dirty="0">
                <a:solidFill>
                  <a:srgbClr val="000000"/>
                </a:solidFill>
                <a:latin typeface="Calibri" pitchFamily="34" charset="0"/>
              </a:rPr>
              <a:t>в течение дня необходимо пить воду</a:t>
            </a:r>
          </a:p>
          <a:p>
            <a:pPr marL="206375" eaLnBrk="1" hangingPunct="1">
              <a:lnSpc>
                <a:spcPct val="180000"/>
              </a:lnSpc>
              <a:spcBef>
                <a:spcPts val="538"/>
              </a:spcBef>
              <a:spcAft>
                <a:spcPts val="13"/>
              </a:spcAft>
              <a:buSzPct val="100000"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2200" dirty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10751" y="4197350"/>
            <a:ext cx="1034320" cy="979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4582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738950" y="3571876"/>
            <a:ext cx="2356616" cy="180545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4586" name="Picture 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72122" y="285751"/>
            <a:ext cx="1493445" cy="1338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495235" y="274638"/>
            <a:ext cx="8914239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/>
          </a:p>
        </p:txBody>
      </p:sp>
      <p:sp>
        <p:nvSpPr>
          <p:cNvPr id="36867" name="Text Box 2"/>
          <p:cNvSpPr txBox="1">
            <a:spLocks noChangeArrowheads="1"/>
          </p:cNvSpPr>
          <p:nvPr/>
        </p:nvSpPr>
        <p:spPr bwMode="auto">
          <a:xfrm>
            <a:off x="991761" y="1989138"/>
            <a:ext cx="8914239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Спасибо за внимание</a:t>
            </a:r>
            <a:r>
              <a:rPr lang="ru-RU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7367</TotalTime>
  <Words>1079</Words>
  <Application>Microsoft Office PowerPoint</Application>
  <PresentationFormat>Лист A4 (210x297 мм)</PresentationFormat>
  <Paragraphs>165</Paragraphs>
  <Slides>23</Slides>
  <Notes>17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Тема Office</vt:lpstr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«Вредные» продукты питания</vt:lpstr>
      <vt:lpstr>К чему приводит нарушение основных  правил питания?</vt:lpstr>
      <vt:lpstr>Неинфекционные заболевания школьников, зависящие от неправильного питания</vt:lpstr>
      <vt:lpstr>Слайд 17</vt:lpstr>
      <vt:lpstr>Слайд 18</vt:lpstr>
      <vt:lpstr>Оценка питания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Здоровый образ жизни</dc:title>
  <dc:creator>User</dc:creator>
  <cp:lastModifiedBy>пк</cp:lastModifiedBy>
  <cp:revision>234</cp:revision>
  <cp:lastPrinted>1601-01-01T00:00:00Z</cp:lastPrinted>
  <dcterms:created xsi:type="dcterms:W3CDTF">2022-02-07T10:43:05Z</dcterms:created>
  <dcterms:modified xsi:type="dcterms:W3CDTF">2023-03-30T15:03:58Z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Notes">
    <vt:i4>2</vt:i4>
  </property>
  <property fmtid="{D5CDD505-2E9C-101B-9397-08002B2CF9AE}" pid="4" name="PresentationFormat">
    <vt:lpwstr>Широкоэкранный</vt:lpwstr>
  </property>
  <property fmtid="{D5CDD505-2E9C-101B-9397-08002B2CF9AE}" pid="5" name="Slides">
    <vt:i4>30</vt:i4>
  </property>
</Properties>
</file>